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419" r:id="rId3"/>
    <p:sldId id="420" r:id="rId4"/>
    <p:sldId id="421" r:id="rId5"/>
    <p:sldId id="349" r:id="rId6"/>
    <p:sldId id="258" r:id="rId7"/>
    <p:sldId id="350" r:id="rId8"/>
    <p:sldId id="351" r:id="rId9"/>
    <p:sldId id="440" r:id="rId10"/>
    <p:sldId id="266" r:id="rId11"/>
    <p:sldId id="271" r:id="rId12"/>
    <p:sldId id="352" r:id="rId13"/>
    <p:sldId id="354" r:id="rId14"/>
    <p:sldId id="356" r:id="rId15"/>
    <p:sldId id="355" r:id="rId16"/>
    <p:sldId id="353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422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423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424" r:id="rId45"/>
    <p:sldId id="425" r:id="rId46"/>
    <p:sldId id="382" r:id="rId47"/>
    <p:sldId id="383" r:id="rId48"/>
    <p:sldId id="384" r:id="rId49"/>
    <p:sldId id="385" r:id="rId50"/>
    <p:sldId id="435" r:id="rId51"/>
    <p:sldId id="386" r:id="rId52"/>
    <p:sldId id="387" r:id="rId53"/>
    <p:sldId id="388" r:id="rId54"/>
    <p:sldId id="389" r:id="rId55"/>
    <p:sldId id="390" r:id="rId56"/>
    <p:sldId id="396" r:id="rId57"/>
    <p:sldId id="426" r:id="rId58"/>
    <p:sldId id="392" r:id="rId59"/>
    <p:sldId id="393" r:id="rId60"/>
    <p:sldId id="427" r:id="rId61"/>
    <p:sldId id="428" r:id="rId62"/>
    <p:sldId id="429" r:id="rId63"/>
    <p:sldId id="394" r:id="rId64"/>
    <p:sldId id="395" r:id="rId65"/>
    <p:sldId id="397" r:id="rId66"/>
    <p:sldId id="430" r:id="rId67"/>
    <p:sldId id="398" r:id="rId68"/>
    <p:sldId id="399" r:id="rId69"/>
    <p:sldId id="400" r:id="rId70"/>
    <p:sldId id="401" r:id="rId71"/>
    <p:sldId id="402" r:id="rId72"/>
    <p:sldId id="404" r:id="rId73"/>
    <p:sldId id="403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268" r:id="rId84"/>
    <p:sldId id="414" r:id="rId85"/>
    <p:sldId id="415" r:id="rId86"/>
    <p:sldId id="431" r:id="rId87"/>
    <p:sldId id="433" r:id="rId88"/>
    <p:sldId id="436" r:id="rId89"/>
    <p:sldId id="439" r:id="rId90"/>
    <p:sldId id="346" r:id="rId91"/>
    <p:sldId id="267" r:id="rId92"/>
    <p:sldId id="284" r:id="rId93"/>
    <p:sldId id="434" r:id="rId94"/>
    <p:sldId id="438" r:id="rId95"/>
    <p:sldId id="285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629BDA-3404-4722-B326-4FFE9E3D819D}">
          <p14:sldIdLst>
            <p14:sldId id="256"/>
            <p14:sldId id="419"/>
            <p14:sldId id="420"/>
            <p14:sldId id="421"/>
            <p14:sldId id="349"/>
            <p14:sldId id="258"/>
            <p14:sldId id="350"/>
            <p14:sldId id="351"/>
            <p14:sldId id="440"/>
            <p14:sldId id="266"/>
            <p14:sldId id="271"/>
            <p14:sldId id="352"/>
            <p14:sldId id="354"/>
            <p14:sldId id="356"/>
            <p14:sldId id="355"/>
            <p14:sldId id="353"/>
            <p14:sldId id="357"/>
            <p14:sldId id="358"/>
            <p14:sldId id="359"/>
            <p14:sldId id="360"/>
            <p14:sldId id="361"/>
            <p14:sldId id="362"/>
            <p14:sldId id="363"/>
            <p14:sldId id="42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423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24"/>
            <p14:sldId id="425"/>
            <p14:sldId id="382"/>
            <p14:sldId id="383"/>
            <p14:sldId id="384"/>
            <p14:sldId id="385"/>
            <p14:sldId id="435"/>
            <p14:sldId id="386"/>
            <p14:sldId id="387"/>
            <p14:sldId id="388"/>
            <p14:sldId id="389"/>
            <p14:sldId id="390"/>
            <p14:sldId id="396"/>
            <p14:sldId id="426"/>
            <p14:sldId id="392"/>
            <p14:sldId id="393"/>
            <p14:sldId id="427"/>
            <p14:sldId id="428"/>
            <p14:sldId id="429"/>
            <p14:sldId id="394"/>
            <p14:sldId id="395"/>
            <p14:sldId id="397"/>
            <p14:sldId id="430"/>
            <p14:sldId id="398"/>
            <p14:sldId id="399"/>
            <p14:sldId id="400"/>
            <p14:sldId id="401"/>
            <p14:sldId id="402"/>
            <p14:sldId id="404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268"/>
            <p14:sldId id="414"/>
            <p14:sldId id="415"/>
            <p14:sldId id="431"/>
            <p14:sldId id="433"/>
            <p14:sldId id="436"/>
            <p14:sldId id="439"/>
            <p14:sldId id="346"/>
            <p14:sldId id="267"/>
            <p14:sldId id="284"/>
            <p14:sldId id="434"/>
            <p14:sldId id="43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시간에 따른 음표 세기</a:t>
            </a:r>
            <a:r>
              <a:rPr lang="en-US" altLang="ko-KR" sz="1200" dirty="0">
                <a:solidFill>
                  <a:schemeClr val="accent6"/>
                </a:solidFill>
              </a:rPr>
              <a:t>(velocity)</a:t>
            </a:r>
            <a:endParaRPr lang="ko-KR" altLang="en-US" sz="1200" dirty="0">
              <a:solidFill>
                <a:schemeClr val="accent6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 4분음표</c:v>
                </c:pt>
                <c:pt idx="1">
                  <c:v>A 4분음표</c:v>
                </c:pt>
                <c:pt idx="2">
                  <c:v>B 4분음표</c:v>
                </c:pt>
                <c:pt idx="3">
                  <c:v>C 4분음표</c:v>
                </c:pt>
                <c:pt idx="4">
                  <c:v>D 온음표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5-41B0-BD15-C8B2B18DD5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예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 4분음표</c:v>
                </c:pt>
                <c:pt idx="1">
                  <c:v>A 4분음표</c:v>
                </c:pt>
                <c:pt idx="2">
                  <c:v>B 4분음표</c:v>
                </c:pt>
                <c:pt idx="3">
                  <c:v>C 4분음표</c:v>
                </c:pt>
                <c:pt idx="4">
                  <c:v>D 온음표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40</c:v>
                </c:pt>
                <c:pt idx="2">
                  <c:v>49</c:v>
                </c:pt>
                <c:pt idx="3">
                  <c:v>59</c:v>
                </c:pt>
                <c:pt idx="4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5-41B0-BD15-C8B2B18DD5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예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 4분음표</c:v>
                </c:pt>
                <c:pt idx="1">
                  <c:v>A 4분음표</c:v>
                </c:pt>
                <c:pt idx="2">
                  <c:v>B 4분음표</c:v>
                </c:pt>
                <c:pt idx="3">
                  <c:v>C 4분음표</c:v>
                </c:pt>
                <c:pt idx="4">
                  <c:v>D 온음표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30</c:v>
                </c:pt>
                <c:pt idx="1">
                  <c:v>49</c:v>
                </c:pt>
                <c:pt idx="2">
                  <c:v>69</c:v>
                </c:pt>
                <c:pt idx="3">
                  <c:v>89</c:v>
                </c:pt>
                <c:pt idx="4">
                  <c:v>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EB5-41B0-BD15-C8B2B18DD5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6367936"/>
        <c:axId val="1160470720"/>
      </c:lineChart>
      <c:catAx>
        <c:axId val="12663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0470720"/>
        <c:crosses val="autoZero"/>
        <c:auto val="1"/>
        <c:lblAlgn val="ctr"/>
        <c:lblOffset val="100"/>
        <c:noMultiLvlLbl val="0"/>
      </c:catAx>
      <c:valAx>
        <c:axId val="116047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63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C2-42EC-B043-CFB2430208DF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Tempo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120</c:v>
                </c:pt>
                <c:pt idx="1">
                  <c:v>120</c:v>
                </c:pt>
                <c:pt idx="2">
                  <c:v>80</c:v>
                </c:pt>
                <c:pt idx="3">
                  <c:v>110</c:v>
                </c:pt>
                <c:pt idx="4">
                  <c:v>140</c:v>
                </c:pt>
                <c:pt idx="5">
                  <c:v>140</c:v>
                </c:pt>
                <c:pt idx="6">
                  <c:v>140</c:v>
                </c:pt>
                <c:pt idx="7">
                  <c:v>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C2-42EC-B043-CFB243020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47230904"/>
        <c:axId val="447231232"/>
      </c:lineChart>
      <c:catAx>
        <c:axId val="447230904"/>
        <c:scaling>
          <c:orientation val="minMax"/>
        </c:scaling>
        <c:delete val="1"/>
        <c:axPos val="b"/>
        <c:minorGridlines>
          <c:spPr>
            <a:ln>
              <a:solidFill>
                <a:schemeClr val="dk1">
                  <a:lumMod val="5000"/>
                  <a:lumOff val="95000"/>
                </a:schemeClr>
              </a:solidFill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447231232"/>
        <c:crosses val="autoZero"/>
        <c:auto val="1"/>
        <c:lblAlgn val="ctr"/>
        <c:lblOffset val="100"/>
        <c:noMultiLvlLbl val="0"/>
      </c:catAx>
      <c:valAx>
        <c:axId val="447231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72309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6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2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0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AACAF33-6391-4A4D-ACBF-E8F18F7509BE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2BAFC9-7D3A-4795-91D4-7CCCFD6AF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7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5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7.wav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59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59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59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p3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microsoft.com/office/2007/relationships/media" Target="../media/media20.mp3"/><Relationship Id="rId18" Type="http://schemas.openxmlformats.org/officeDocument/2006/relationships/audio" Target="../media/media22.mp3"/><Relationship Id="rId26" Type="http://schemas.openxmlformats.org/officeDocument/2006/relationships/audio" Target="../media/media26.mp3"/><Relationship Id="rId3" Type="http://schemas.microsoft.com/office/2007/relationships/media" Target="../media/media15.mp3"/><Relationship Id="rId21" Type="http://schemas.microsoft.com/office/2007/relationships/media" Target="../media/media24.mp3"/><Relationship Id="rId7" Type="http://schemas.microsoft.com/office/2007/relationships/media" Target="../media/media17.mp3"/><Relationship Id="rId12" Type="http://schemas.openxmlformats.org/officeDocument/2006/relationships/audio" Target="../media/media19.mp3"/><Relationship Id="rId17" Type="http://schemas.microsoft.com/office/2007/relationships/media" Target="../media/media22.mp3"/><Relationship Id="rId25" Type="http://schemas.microsoft.com/office/2007/relationships/media" Target="../media/media26.mp3"/><Relationship Id="rId2" Type="http://schemas.openxmlformats.org/officeDocument/2006/relationships/audio" Target="../media/media14.mp3"/><Relationship Id="rId16" Type="http://schemas.openxmlformats.org/officeDocument/2006/relationships/audio" Target="../media/media21.mp3"/><Relationship Id="rId20" Type="http://schemas.openxmlformats.org/officeDocument/2006/relationships/audio" Target="../media/media23.mp3"/><Relationship Id="rId29" Type="http://schemas.microsoft.com/office/2007/relationships/media" Target="../media/media28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microsoft.com/office/2007/relationships/media" Target="../media/media19.mp3"/><Relationship Id="rId24" Type="http://schemas.openxmlformats.org/officeDocument/2006/relationships/audio" Target="../media/media25.mp3"/><Relationship Id="rId32" Type="http://schemas.openxmlformats.org/officeDocument/2006/relationships/image" Target="../media/image59.png"/><Relationship Id="rId5" Type="http://schemas.microsoft.com/office/2007/relationships/media" Target="../media/media16.mp3"/><Relationship Id="rId15" Type="http://schemas.microsoft.com/office/2007/relationships/media" Target="../media/media21.mp3"/><Relationship Id="rId23" Type="http://schemas.microsoft.com/office/2007/relationships/media" Target="../media/media25.mp3"/><Relationship Id="rId28" Type="http://schemas.openxmlformats.org/officeDocument/2006/relationships/audio" Target="../media/media27.mp3"/><Relationship Id="rId10" Type="http://schemas.openxmlformats.org/officeDocument/2006/relationships/audio" Target="../media/media18.mp3"/><Relationship Id="rId19" Type="http://schemas.microsoft.com/office/2007/relationships/media" Target="../media/media23.mp3"/><Relationship Id="rId31" Type="http://schemas.openxmlformats.org/officeDocument/2006/relationships/slideLayout" Target="../slideLayouts/slideLayout2.xml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audio" Target="../media/media20.mp3"/><Relationship Id="rId22" Type="http://schemas.openxmlformats.org/officeDocument/2006/relationships/audio" Target="../media/media24.mp3"/><Relationship Id="rId27" Type="http://schemas.microsoft.com/office/2007/relationships/media" Target="../media/media27.mp3"/><Relationship Id="rId30" Type="http://schemas.openxmlformats.org/officeDocument/2006/relationships/audio" Target="../media/media28.mp3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106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microsoft.com/office/2007/relationships/media" Target="../media/media20.mp3"/><Relationship Id="rId18" Type="http://schemas.openxmlformats.org/officeDocument/2006/relationships/audio" Target="../media/media22.mp3"/><Relationship Id="rId26" Type="http://schemas.openxmlformats.org/officeDocument/2006/relationships/audio" Target="../media/media26.mp3"/><Relationship Id="rId3" Type="http://schemas.microsoft.com/office/2007/relationships/media" Target="../media/media15.mp3"/><Relationship Id="rId21" Type="http://schemas.microsoft.com/office/2007/relationships/media" Target="../media/media24.mp3"/><Relationship Id="rId7" Type="http://schemas.microsoft.com/office/2007/relationships/media" Target="../media/media17.mp3"/><Relationship Id="rId12" Type="http://schemas.openxmlformats.org/officeDocument/2006/relationships/audio" Target="../media/media19.mp3"/><Relationship Id="rId17" Type="http://schemas.microsoft.com/office/2007/relationships/media" Target="../media/media22.mp3"/><Relationship Id="rId25" Type="http://schemas.microsoft.com/office/2007/relationships/media" Target="../media/media26.mp3"/><Relationship Id="rId2" Type="http://schemas.openxmlformats.org/officeDocument/2006/relationships/audio" Target="../media/media14.mp3"/><Relationship Id="rId16" Type="http://schemas.openxmlformats.org/officeDocument/2006/relationships/audio" Target="../media/media21.mp3"/><Relationship Id="rId20" Type="http://schemas.openxmlformats.org/officeDocument/2006/relationships/audio" Target="../media/media23.mp3"/><Relationship Id="rId29" Type="http://schemas.microsoft.com/office/2007/relationships/media" Target="../media/media28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microsoft.com/office/2007/relationships/media" Target="../media/media19.mp3"/><Relationship Id="rId24" Type="http://schemas.openxmlformats.org/officeDocument/2006/relationships/audio" Target="../media/media25.mp3"/><Relationship Id="rId32" Type="http://schemas.openxmlformats.org/officeDocument/2006/relationships/image" Target="../media/image59.png"/><Relationship Id="rId5" Type="http://schemas.microsoft.com/office/2007/relationships/media" Target="../media/media16.mp3"/><Relationship Id="rId15" Type="http://schemas.microsoft.com/office/2007/relationships/media" Target="../media/media21.mp3"/><Relationship Id="rId23" Type="http://schemas.microsoft.com/office/2007/relationships/media" Target="../media/media25.mp3"/><Relationship Id="rId28" Type="http://schemas.openxmlformats.org/officeDocument/2006/relationships/audio" Target="../media/media27.mp3"/><Relationship Id="rId10" Type="http://schemas.openxmlformats.org/officeDocument/2006/relationships/audio" Target="../media/media18.mp3"/><Relationship Id="rId19" Type="http://schemas.microsoft.com/office/2007/relationships/media" Target="../media/media23.mp3"/><Relationship Id="rId31" Type="http://schemas.openxmlformats.org/officeDocument/2006/relationships/slideLayout" Target="../slideLayouts/slideLayout2.xml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audio" Target="../media/media20.mp3"/><Relationship Id="rId22" Type="http://schemas.openxmlformats.org/officeDocument/2006/relationships/audio" Target="../media/media24.mp3"/><Relationship Id="rId27" Type="http://schemas.microsoft.com/office/2007/relationships/media" Target="../media/media27.mp3"/><Relationship Id="rId30" Type="http://schemas.openxmlformats.org/officeDocument/2006/relationships/audio" Target="../media/media28.mp3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109.png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276E0-1240-4EF8-850B-F396ADF93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작곡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34F55-AEFC-4EE4-8245-98B496DFF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악보 교정과 악기</a:t>
            </a:r>
            <a:endParaRPr lang="en-US" altLang="ko-KR" b="1" dirty="0"/>
          </a:p>
          <a:p>
            <a:r>
              <a:rPr lang="en-US" altLang="ko-KR" dirty="0"/>
              <a:t>2024/03/29</a:t>
            </a:r>
          </a:p>
          <a:p>
            <a:r>
              <a:rPr lang="en-US" altLang="ko-KR" dirty="0"/>
              <a:t>Andantino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41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심화 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Insert </a:t>
            </a:r>
            <a:r>
              <a:rPr lang="ko-KR" altLang="en-US" dirty="0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175684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</a:t>
            </a:r>
            <a:r>
              <a:rPr lang="ko-KR" altLang="en-US" dirty="0"/>
              <a:t>메뉴의 다양한 기능들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6485D4-7358-46F9-98A2-D6FBFE4A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199" y="2057400"/>
            <a:ext cx="752826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773CFE-61B7-4306-B5B5-05DBB49E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9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 </a:t>
            </a:r>
            <a:r>
              <a:rPr lang="ko-KR" altLang="en-US" dirty="0"/>
              <a:t>메뉴 위에서부터 차례대로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B77C91-555C-4BE7-858E-12FDE6B2C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저번 시간에 한 것은 넘어갑니다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Note(</a:t>
            </a:r>
            <a:r>
              <a:rPr lang="ko-KR" altLang="en-US" dirty="0"/>
              <a:t>음표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Rest(</a:t>
            </a:r>
            <a:r>
              <a:rPr lang="ko-KR" altLang="en-US" dirty="0"/>
              <a:t>쉼표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Chord Member(</a:t>
            </a:r>
            <a:r>
              <a:rPr lang="ko-KR" altLang="en-US" dirty="0"/>
              <a:t>화음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Bar Line(</a:t>
            </a:r>
            <a:r>
              <a:rPr lang="ko-KR" altLang="en-US" dirty="0"/>
              <a:t>마디 구분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F9BC5EB-306B-4451-85C9-14C11C3C9B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5692" y="2057400"/>
            <a:ext cx="21091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9300909-1D36-457D-B1EC-21BECCD7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Multi-Measure Rest (MMR)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5BC2A2-2786-4BBC-9F58-AE2142F5AC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B77C91-555C-4BE7-858E-12FDE6B2C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연속인 여러 마디를 쭉 쉬어야 할 때</a:t>
            </a:r>
            <a:endParaRPr lang="en-US" altLang="ko-KR" dirty="0"/>
          </a:p>
          <a:p>
            <a:pPr lvl="1"/>
            <a:r>
              <a:rPr lang="ko-KR" altLang="en-US" dirty="0"/>
              <a:t>온쉼표 여러 개를 쓰는 대신</a:t>
            </a:r>
            <a:br>
              <a:rPr lang="en-US" altLang="ko-KR" dirty="0"/>
            </a:b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Bars of Rest</a:t>
            </a:r>
            <a:r>
              <a:rPr lang="ko-KR" altLang="en-US" dirty="0"/>
              <a:t>에</a:t>
            </a:r>
            <a:endParaRPr lang="en-US" altLang="ko-KR" dirty="0"/>
          </a:p>
          <a:p>
            <a:pPr lvl="1"/>
            <a:r>
              <a:rPr lang="ko-KR" altLang="en-US" dirty="0"/>
              <a:t>쉴 마디 수 입력</a:t>
            </a:r>
          </a:p>
        </p:txBody>
      </p:sp>
    </p:spTree>
    <p:extLst>
      <p:ext uri="{BB962C8B-B14F-4D97-AF65-F5344CB8AC3E}">
        <p14:creationId xmlns:p14="http://schemas.microsoft.com/office/powerpoint/2010/main" val="400431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FEE70-1993-4BA0-AD65-BF1C54A1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DCE148-B4EE-4DE0-9B93-148321ABC9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54D34-C99E-410C-9B68-2941A0742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악보 상에서 띄어쓰기를 해야 할 때</a:t>
            </a:r>
            <a:endParaRPr lang="en-US" altLang="ko-KR" dirty="0"/>
          </a:p>
          <a:p>
            <a:pPr lvl="1"/>
            <a:r>
              <a:rPr lang="ko-KR" altLang="en-US" dirty="0"/>
              <a:t>길이를 지정해 여백을 줄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재생 시에는 영향을 주지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셈여림</a:t>
            </a:r>
            <a:r>
              <a:rPr lang="ko-KR" altLang="en-US" dirty="0"/>
              <a:t> 표기가 음표와 겹칠 때</a:t>
            </a:r>
            <a:br>
              <a:rPr lang="en-US" altLang="ko-KR" dirty="0"/>
            </a:b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메트로놈 표기가 </a:t>
            </a:r>
            <a:r>
              <a:rPr lang="en-US" altLang="ko-KR" dirty="0"/>
              <a:t>MMR</a:t>
            </a:r>
            <a:r>
              <a:rPr lang="ko-KR" altLang="en-US" dirty="0"/>
              <a:t> 표기와 겹칠 때 사용합니다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455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13AE9D-90A5-4007-8AC3-6E46F476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A99CF3-3B90-458A-861B-B50C2333AE35}"/>
              </a:ext>
            </a:extLst>
          </p:cNvPr>
          <p:cNvSpPr/>
          <p:nvPr/>
        </p:nvSpPr>
        <p:spPr>
          <a:xfrm>
            <a:off x="636608" y="1713390"/>
            <a:ext cx="648182" cy="63031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8C18F-6FD6-49EF-98B1-DC9CC416AFFF}"/>
              </a:ext>
            </a:extLst>
          </p:cNvPr>
          <p:cNvSpPr txBox="1"/>
          <p:nvPr/>
        </p:nvSpPr>
        <p:spPr>
          <a:xfrm>
            <a:off x="3960639" y="3062795"/>
            <a:ext cx="42242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주황색 상자 왼쪽에 </a:t>
            </a:r>
            <a:r>
              <a:rPr lang="en-US" altLang="ko-KR" dirty="0"/>
              <a:t>Spacer(4.00),</a:t>
            </a:r>
          </a:p>
          <a:p>
            <a:r>
              <a:rPr lang="ko-KR" altLang="en-US" dirty="0"/>
              <a:t>오른쪽에 </a:t>
            </a:r>
            <a:r>
              <a:rPr lang="en-US" altLang="ko-KR" dirty="0"/>
              <a:t>MMR(4)</a:t>
            </a:r>
            <a:r>
              <a:rPr lang="ko-KR" altLang="en-US" dirty="0"/>
              <a:t>을 배치한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Spacer</a:t>
            </a:r>
            <a:r>
              <a:rPr lang="ko-KR" altLang="en-US" dirty="0"/>
              <a:t>를 놓지 않으면 메트로놈 표기와</a:t>
            </a:r>
            <a:endParaRPr lang="en-US" altLang="ko-KR" dirty="0"/>
          </a:p>
          <a:p>
            <a:r>
              <a:rPr lang="en-US" altLang="ko-KR" dirty="0"/>
              <a:t>MMR </a:t>
            </a:r>
            <a:r>
              <a:rPr lang="ko-KR" altLang="en-US" dirty="0"/>
              <a:t>표기가 겹쳐서 잘 보이지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MMR</a:t>
            </a:r>
            <a:r>
              <a:rPr lang="ko-KR" altLang="en-US" dirty="0"/>
              <a:t>은 한 마디에는 사용하지 않고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마디 이상 쉬어야 할 때</a:t>
            </a:r>
            <a:r>
              <a:rPr lang="en-US" altLang="ko-KR" dirty="0"/>
              <a:t>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9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FEE70-1993-4BA0-AD65-BF1C54A1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Boundary Change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54D34-C99E-410C-9B68-2941A0742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악보를 출력할 때</a:t>
            </a:r>
            <a:r>
              <a:rPr lang="en-US" altLang="ko-KR" dirty="0"/>
              <a:t> </a:t>
            </a:r>
            <a:r>
              <a:rPr lang="ko-KR" altLang="en-US" dirty="0"/>
              <a:t>보이는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Staff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아래 경계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여백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를 지정합니다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음표가 악보를 뚫고 아주 높이 올라가야 하는데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Staff</a:t>
            </a:r>
            <a:r>
              <a:rPr lang="ko-KR" altLang="en-US" dirty="0"/>
              <a:t>의 영역을 침범해서 겹쳐 보일 때 사용합니다</a:t>
            </a:r>
            <a:r>
              <a:rPr lang="en-US" altLang="ko-KR" dirty="0"/>
              <a:t>.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695B22D-1891-41F2-8413-232A9C1A3F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FEE70-1993-4BA0-AD65-BF1C54A1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Boundary Change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11BA3E-B542-40D1-BAD2-9735CCD2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Boundary</a:t>
            </a:r>
            <a:r>
              <a:rPr lang="ko-KR" altLang="en-US" dirty="0"/>
              <a:t>를 따로 설정하지 않은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Staff</a:t>
            </a:r>
            <a:r>
              <a:rPr lang="ko-KR" altLang="en-US" dirty="0"/>
              <a:t>의 </a:t>
            </a:r>
            <a:r>
              <a:rPr lang="en-US" altLang="ko-KR" dirty="0"/>
              <a:t>Boundary</a:t>
            </a:r>
            <a:r>
              <a:rPr lang="ko-KR" altLang="en-US" dirty="0"/>
              <a:t>를 위로 </a:t>
            </a:r>
            <a:r>
              <a:rPr lang="en-US" altLang="ko-KR" dirty="0"/>
              <a:t>12</a:t>
            </a:r>
            <a:r>
              <a:rPr lang="ko-KR" altLang="en-US" dirty="0"/>
              <a:t>만큼 준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8D457-5A02-417E-ABC4-AF147627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49" y="2428284"/>
            <a:ext cx="4366045" cy="1525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C67F92-3715-42BB-A5C7-8D2A4384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49" y="4324266"/>
            <a:ext cx="4224099" cy="160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1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FEE70-1993-4BA0-AD65-BF1C54A1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Bar Line (Decorated)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54D34-C99E-410C-9B68-2941A07425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마디를 구분하는 특별한 세로선</a:t>
            </a:r>
            <a:endParaRPr lang="en-US" altLang="ko-KR" dirty="0"/>
          </a:p>
          <a:p>
            <a:pPr lvl="1"/>
            <a:r>
              <a:rPr lang="en-US" altLang="ko-KR" dirty="0"/>
              <a:t>Double(</a:t>
            </a:r>
            <a:r>
              <a:rPr lang="ko-KR" altLang="en-US" dirty="0"/>
              <a:t>겹세로줄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Master Repeat Close(</a:t>
            </a:r>
            <a:r>
              <a:rPr lang="ko-KR" altLang="en-US" dirty="0"/>
              <a:t>도돌이표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등등 입력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Exclude From Bar Count</a:t>
            </a:r>
          </a:p>
          <a:p>
            <a:pPr lvl="1"/>
            <a:r>
              <a:rPr lang="ko-KR" altLang="en-US" dirty="0"/>
              <a:t>체크하면 마디 수가 증가하지</a:t>
            </a:r>
            <a:br>
              <a:rPr lang="en-US" altLang="ko-KR" dirty="0"/>
            </a:br>
            <a:r>
              <a:rPr lang="ko-KR" altLang="en-US" dirty="0"/>
              <a:t>않습니다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B9A0A4-371E-4DC7-876E-8E7820554D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3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BDA7F-7076-C145-982B-F6BBCA37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작곡의 장점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421D25-D887-D2DF-4729-7BC5EC6A02ED}"/>
              </a:ext>
            </a:extLst>
          </p:cNvPr>
          <p:cNvSpPr txBox="1"/>
          <p:nvPr/>
        </p:nvSpPr>
        <p:spPr>
          <a:xfrm>
            <a:off x="3096208" y="2869074"/>
            <a:ext cx="599958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악기를 즉흥 연주하며 작곡할 때보다</a:t>
            </a:r>
            <a:endParaRPr lang="en-US" altLang="ko-KR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컴퓨터를 사용해 작곡할 때 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갖는</a:t>
            </a:r>
            <a:endParaRPr lang="en-US" altLang="ko-KR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장점에는 무엇이 있을까요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endParaRPr lang="ko-KR" altLang="en-US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81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104DF-77FF-4603-B1E3-EE9A1159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Clef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0EA401-98D1-455F-985E-7AD64D329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FF6BFD-1857-4083-98F7-4B83DEA0C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특별한 음자리표</a:t>
            </a:r>
            <a:endParaRPr lang="en-US" altLang="ko-KR" dirty="0"/>
          </a:p>
          <a:p>
            <a:pPr lvl="1"/>
            <a:r>
              <a:rPr lang="en-US" altLang="ko-KR" dirty="0"/>
              <a:t>Treble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높은음자리표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Bass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낮은음자리표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altLang="ko-KR" dirty="0"/>
              <a:t>Alto</a:t>
            </a:r>
          </a:p>
          <a:p>
            <a:pPr lvl="1"/>
            <a:r>
              <a:rPr lang="en-US" altLang="ko-KR" dirty="0"/>
              <a:t>Tenor</a:t>
            </a:r>
          </a:p>
          <a:p>
            <a:pPr lvl="1"/>
            <a:r>
              <a:rPr lang="en-US" altLang="ko-KR" dirty="0"/>
              <a:t>Percussion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Octave Shift</a:t>
            </a:r>
          </a:p>
          <a:p>
            <a:pPr lvl="1"/>
            <a:r>
              <a:rPr lang="en-US" altLang="ko-KR" dirty="0"/>
              <a:t>Octave Up:</a:t>
            </a:r>
            <a:r>
              <a:rPr lang="ko-KR" altLang="en-US" dirty="0"/>
              <a:t> 한 옥타브 높게 연주</a:t>
            </a:r>
            <a:endParaRPr lang="en-US" altLang="ko-KR" dirty="0"/>
          </a:p>
          <a:p>
            <a:pPr lvl="1"/>
            <a:r>
              <a:rPr lang="en-US" altLang="ko-KR" dirty="0"/>
              <a:t>Octave Down: </a:t>
            </a:r>
            <a:r>
              <a:rPr lang="ko-KR" altLang="en-US" dirty="0"/>
              <a:t>한 옥타브 낮게 연주</a:t>
            </a:r>
            <a:endParaRPr lang="en-US" altLang="ko-KR" dirty="0"/>
          </a:p>
          <a:p>
            <a:pPr lvl="1"/>
            <a:r>
              <a:rPr lang="ko-KR" altLang="en-US" dirty="0"/>
              <a:t>음자리표 위</a:t>
            </a:r>
            <a:r>
              <a:rPr lang="en-US" altLang="ko-KR" dirty="0"/>
              <a:t>/</a:t>
            </a:r>
            <a:r>
              <a:rPr lang="ko-KR" altLang="en-US" dirty="0"/>
              <a:t>아래에 </a:t>
            </a:r>
            <a:r>
              <a:rPr lang="en-US" altLang="ko-KR" dirty="0"/>
              <a:t>“8”</a:t>
            </a:r>
            <a:r>
              <a:rPr lang="ko-KR" altLang="en-US" dirty="0"/>
              <a:t>자가 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80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E6E43-1994-406A-BFF2-CBF792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82873E-1174-4618-9426-54B31C28D2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542B6-8443-4EF1-A911-5603E2BF35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특별한 </a:t>
            </a:r>
            <a:r>
              <a:rPr lang="ko-KR" altLang="en-US" dirty="0" err="1"/>
              <a:t>셈여림</a:t>
            </a:r>
            <a:r>
              <a:rPr lang="ko-KR" altLang="en-US" dirty="0"/>
              <a:t> 기호</a:t>
            </a:r>
            <a:endParaRPr lang="en-US" altLang="ko-KR" dirty="0"/>
          </a:p>
          <a:p>
            <a:pPr lvl="1"/>
            <a:r>
              <a:rPr lang="en-US" altLang="ko-KR" i="1" dirty="0" err="1"/>
              <a:t>ppp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i="1" dirty="0" err="1"/>
              <a:t>fff</a:t>
            </a:r>
            <a:r>
              <a:rPr lang="ko-KR" altLang="en-US" dirty="0"/>
              <a:t> 입력 가능</a:t>
            </a:r>
            <a:endParaRPr lang="en-US" altLang="ko-KR" dirty="0"/>
          </a:p>
          <a:p>
            <a:r>
              <a:rPr lang="en-US" altLang="ko-KR" dirty="0"/>
              <a:t>Custom Note Velocity</a:t>
            </a:r>
          </a:p>
          <a:p>
            <a:pPr lvl="1"/>
            <a:r>
              <a:rPr lang="en-US" altLang="ko-KR" dirty="0"/>
              <a:t>0~127 </a:t>
            </a:r>
            <a:r>
              <a:rPr lang="ko-KR" altLang="en-US" dirty="0"/>
              <a:t>사이의 값으로 </a:t>
            </a:r>
            <a:r>
              <a:rPr lang="ko-KR" altLang="en-US" dirty="0" err="1"/>
              <a:t>셈여림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1"/>
            <a:r>
              <a:rPr lang="ko-KR" altLang="en-US" dirty="0"/>
              <a:t>기본값은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en-US" altLang="ko-KR" dirty="0"/>
              <a:t>Change Channel Volume</a:t>
            </a:r>
          </a:p>
          <a:p>
            <a:pPr lvl="1"/>
            <a:r>
              <a:rPr lang="en-US" altLang="ko-KR" dirty="0"/>
              <a:t>0~127 </a:t>
            </a:r>
            <a:r>
              <a:rPr lang="ko-KR" altLang="en-US" dirty="0"/>
              <a:t>사이의 값으로 소리 크기 설정</a:t>
            </a:r>
            <a:endParaRPr lang="en-US" altLang="ko-KR" dirty="0"/>
          </a:p>
          <a:p>
            <a:pPr lvl="1"/>
            <a:r>
              <a:rPr lang="ko-KR" altLang="en-US" dirty="0"/>
              <a:t>기본값은 </a:t>
            </a:r>
            <a:r>
              <a:rPr lang="en-US" altLang="ko-KR" dirty="0"/>
              <a:t>127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2460EE-D880-4EA6-B743-83BC96AE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82" y="3592868"/>
            <a:ext cx="1841564" cy="11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7055DC-615B-4776-8A28-D5124BC3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5E81B8-B1BE-4D1A-BCC8-44F9F4A6F059}"/>
              </a:ext>
            </a:extLst>
          </p:cNvPr>
          <p:cNvSpPr/>
          <p:nvPr/>
        </p:nvSpPr>
        <p:spPr>
          <a:xfrm>
            <a:off x="1417842" y="2237174"/>
            <a:ext cx="648182" cy="25745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3672D-B7AA-49F2-8B36-C82C0EE9A283}"/>
              </a:ext>
            </a:extLst>
          </p:cNvPr>
          <p:cNvSpPr txBox="1"/>
          <p:nvPr/>
        </p:nvSpPr>
        <p:spPr>
          <a:xfrm>
            <a:off x="4124947" y="3604333"/>
            <a:ext cx="5798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Dynamic</a:t>
            </a:r>
            <a:r>
              <a:rPr lang="ko-KR" altLang="en-US" dirty="0"/>
              <a:t>의 </a:t>
            </a:r>
            <a:r>
              <a:rPr lang="en-US" altLang="ko-KR" dirty="0"/>
              <a:t>Custom Note Velocity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en-US" altLang="ko-KR" dirty="0"/>
              <a:t>56</a:t>
            </a:r>
            <a:r>
              <a:rPr lang="ko-KR" altLang="en-US" dirty="0"/>
              <a:t>으로 설정하고 입력한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표기는 </a:t>
            </a:r>
            <a:r>
              <a:rPr lang="en-US" altLang="ko-KR" i="1" dirty="0" err="1"/>
              <a:t>mp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메조피아노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이지만</a:t>
            </a:r>
            <a:endParaRPr lang="en-US" altLang="ko-KR" dirty="0"/>
          </a:p>
          <a:p>
            <a:r>
              <a:rPr lang="ko-KR" altLang="en-US" dirty="0"/>
              <a:t>실제 연주 세기는 </a:t>
            </a:r>
            <a:r>
              <a:rPr lang="en-US" altLang="ko-KR" dirty="0"/>
              <a:t>60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기본값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 아닌 </a:t>
            </a:r>
            <a:r>
              <a:rPr lang="en-US" altLang="ko-KR" dirty="0"/>
              <a:t>56</a:t>
            </a:r>
            <a:r>
              <a:rPr lang="ko-KR" altLang="en-US" dirty="0"/>
              <a:t>의 값을 갖습니다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18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E6E43-1994-406A-BFF2-CBF792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Variance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542B6-8443-4EF1-A911-5603E2BF35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특별한 </a:t>
            </a:r>
            <a:r>
              <a:rPr lang="ko-KR" altLang="en-US" dirty="0" err="1"/>
              <a:t>셈여림</a:t>
            </a:r>
            <a:r>
              <a:rPr lang="ko-KR" altLang="en-US" dirty="0"/>
              <a:t> 변화 기호</a:t>
            </a:r>
            <a:endParaRPr lang="en-US" altLang="ko-KR" dirty="0"/>
          </a:p>
          <a:p>
            <a:pPr lvl="1"/>
            <a:r>
              <a:rPr lang="ko-KR" altLang="en-US" dirty="0"/>
              <a:t>왼쪽 사진처럼 </a:t>
            </a:r>
            <a:r>
              <a:rPr lang="en-US" altLang="ko-KR" dirty="0"/>
              <a:t>5</a:t>
            </a:r>
            <a:r>
              <a:rPr lang="ko-KR" altLang="en-US" dirty="0"/>
              <a:t>가지 입력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Crescendo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 err="1">
                <a:solidFill>
                  <a:schemeClr val="accent6"/>
                </a:solidFill>
              </a:rPr>
              <a:t>크레센도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입력하면</a:t>
            </a:r>
            <a:endParaRPr lang="en-US" altLang="ko-KR" dirty="0"/>
          </a:p>
          <a:p>
            <a:pPr lvl="2"/>
            <a:r>
              <a:rPr lang="en-US" altLang="ko-KR" dirty="0"/>
              <a:t>&lt; </a:t>
            </a:r>
            <a:r>
              <a:rPr lang="ko-KR" altLang="en-US" dirty="0"/>
              <a:t>표시 대신</a:t>
            </a:r>
            <a:endParaRPr lang="en-US" altLang="ko-KR" dirty="0"/>
          </a:p>
          <a:p>
            <a:pPr lvl="2"/>
            <a:r>
              <a:rPr lang="en-US" altLang="ko-KR" i="1" dirty="0" err="1"/>
              <a:t>cresc</a:t>
            </a:r>
            <a:r>
              <a:rPr lang="en-US" altLang="ko-KR" i="1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표시로 입력되지만 효과는 동일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6EF422F-8FCB-4BDF-85E8-F47AC41F9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D00C2AC-F441-FFDF-6817-A6714C8A5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9772" y="3066513"/>
            <a:ext cx="3910877" cy="29331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6E6E43-1994-406A-BFF2-CBF792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셈여림</a:t>
            </a:r>
            <a:r>
              <a:rPr lang="ko-KR" altLang="en-US" dirty="0"/>
              <a:t> 변화와 </a:t>
            </a:r>
            <a:r>
              <a:rPr lang="en-US" altLang="ko-KR" dirty="0"/>
              <a:t>velocity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542B6-8443-4EF1-A911-5603E2BF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크레센도</a:t>
            </a:r>
            <a:r>
              <a:rPr lang="en-US" altLang="ko-KR" dirty="0"/>
              <a:t>, </a:t>
            </a:r>
            <a:r>
              <a:rPr lang="ko-KR" altLang="en-US" dirty="0" err="1"/>
              <a:t>데크레센도는</a:t>
            </a:r>
            <a:endParaRPr lang="en-US" altLang="ko-KR" dirty="0"/>
          </a:p>
          <a:p>
            <a:pPr lvl="1"/>
            <a:r>
              <a:rPr lang="ko-KR" altLang="en-US" dirty="0"/>
              <a:t>기호 앞뒤에 붙어있는 셈여림표의 </a:t>
            </a:r>
            <a:r>
              <a:rPr lang="en-US" altLang="ko-KR" dirty="0"/>
              <a:t>velocity</a:t>
            </a:r>
            <a:r>
              <a:rPr lang="ko-KR" altLang="en-US" dirty="0"/>
              <a:t>를 선형 보간</a:t>
            </a:r>
            <a:r>
              <a:rPr lang="en-US" altLang="ko-KR" dirty="0">
                <a:solidFill>
                  <a:schemeClr val="accent6"/>
                </a:solidFill>
              </a:rPr>
              <a:t>(linear interpolate)</a:t>
            </a:r>
            <a:r>
              <a:rPr lang="ko-KR" altLang="en-US" dirty="0"/>
              <a:t>하는 함수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예 </a:t>
            </a:r>
            <a:r>
              <a:rPr lang="en-US" altLang="ko-KR" dirty="0">
                <a:solidFill>
                  <a:schemeClr val="accent1"/>
                </a:solidFill>
              </a:rPr>
              <a:t>1)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4"/>
                </a:solidFill>
              </a:rPr>
              <a:t>예 </a:t>
            </a:r>
            <a:r>
              <a:rPr lang="en-US" altLang="ko-KR" dirty="0">
                <a:solidFill>
                  <a:schemeClr val="accent4"/>
                </a:solidFill>
              </a:rPr>
              <a:t>2)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6"/>
                </a:solidFill>
              </a:rPr>
              <a:t>예 </a:t>
            </a:r>
            <a:r>
              <a:rPr lang="en-US" altLang="ko-KR" dirty="0">
                <a:solidFill>
                  <a:schemeClr val="accent6"/>
                </a:solidFill>
              </a:rPr>
              <a:t>3)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1A16F-F657-CB23-561B-CD74824E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59" y="3081517"/>
            <a:ext cx="3337849" cy="845893"/>
          </a:xfrm>
          <a:prstGeom prst="rect">
            <a:avLst/>
          </a:prstGeom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63C5D21-0E46-07E4-BBD2-3559F17CE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241713"/>
              </p:ext>
            </p:extLst>
          </p:nvPr>
        </p:nvGraphicFramePr>
        <p:xfrm>
          <a:off x="8946453" y="2959218"/>
          <a:ext cx="3004473" cy="3009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F46B909-5A4F-5615-5E0E-5805FA6B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159" y="4018850"/>
            <a:ext cx="3520745" cy="845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1F46FD-4D61-C614-6EF9-DA076C87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159" y="4951518"/>
            <a:ext cx="3330229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8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2E2D3-388E-4825-B413-B68E830E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Direction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8423A8-805D-4903-85AB-E57BF007C8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3DED2-166D-4DAF-9204-EF14CCD0D9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흐름 제어</a:t>
            </a:r>
            <a:endParaRPr lang="en-US" altLang="ko-KR" dirty="0"/>
          </a:p>
          <a:p>
            <a:pPr lvl="1"/>
            <a:r>
              <a:rPr lang="ko-KR" altLang="en-US" dirty="0"/>
              <a:t>왼쪽 사진처럼 입력 가능</a:t>
            </a:r>
            <a:endParaRPr lang="en-US" altLang="ko-KR" dirty="0"/>
          </a:p>
          <a:p>
            <a:pPr lvl="1"/>
            <a:endParaRPr lang="en-US" altLang="ko-KR" i="1" dirty="0"/>
          </a:p>
          <a:p>
            <a:pPr lvl="1"/>
            <a:r>
              <a:rPr lang="ko-KR" altLang="en-US" i="1" dirty="0"/>
              <a:t>프로그램으로 치면</a:t>
            </a:r>
            <a:br>
              <a:rPr lang="en-US" altLang="ko-KR" i="1" dirty="0"/>
            </a:br>
            <a:r>
              <a:rPr lang="en-US" altLang="ko-KR" i="1" dirty="0" err="1"/>
              <a:t>goto</a:t>
            </a:r>
            <a:r>
              <a:rPr lang="ko-KR" altLang="en-US" i="1" dirty="0"/>
              <a:t>문과</a:t>
            </a:r>
            <a:r>
              <a:rPr lang="en-US" altLang="ko-KR" i="1" dirty="0"/>
              <a:t> return</a:t>
            </a:r>
            <a:r>
              <a:rPr lang="ko-KR" altLang="en-US" i="1" dirty="0"/>
              <a:t>문에 해당</a:t>
            </a:r>
            <a:endParaRPr lang="en-US" altLang="ko-KR" i="1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효과가 궁금한 것은 검색</a:t>
            </a:r>
          </a:p>
        </p:txBody>
      </p:sp>
    </p:spTree>
    <p:extLst>
      <p:ext uri="{BB962C8B-B14F-4D97-AF65-F5344CB8AC3E}">
        <p14:creationId xmlns:p14="http://schemas.microsoft.com/office/powerpoint/2010/main" val="36021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5907B-5545-4860-82AE-DE647358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Signature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EDFD6A-9F1B-41EE-A93C-47DD1554E1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729F8-5069-4189-A891-DC85144A1F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조성</a:t>
            </a:r>
            <a:endParaRPr lang="en-US" altLang="ko-KR" dirty="0"/>
          </a:p>
          <a:p>
            <a:pPr lvl="1"/>
            <a:r>
              <a:rPr lang="ko-KR" altLang="en-US" dirty="0"/>
              <a:t>저번 시간에 다뤘던 내용이므로</a:t>
            </a:r>
            <a:endParaRPr lang="en-US" altLang="ko-KR" dirty="0"/>
          </a:p>
          <a:p>
            <a:pPr lvl="1"/>
            <a:r>
              <a:rPr lang="ko-KR" altLang="en-US" dirty="0"/>
              <a:t>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63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50599-0FB8-4331-882F-0D2A5FFF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Style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009C56-D8DB-4DBF-9FDD-0AE0BA73C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6FFEDF-8F73-4250-9FD3-37E284F0C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연주 스타일</a:t>
            </a:r>
            <a:endParaRPr lang="en-US" altLang="ko-KR" dirty="0"/>
          </a:p>
          <a:p>
            <a:pPr lvl="1"/>
            <a:r>
              <a:rPr lang="ko-KR" altLang="en-US" dirty="0"/>
              <a:t>왼쪽 사진처럼 입력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효과가 궁금한 것은 검색</a:t>
            </a:r>
          </a:p>
        </p:txBody>
      </p:sp>
    </p:spTree>
    <p:extLst>
      <p:ext uri="{BB962C8B-B14F-4D97-AF65-F5344CB8AC3E}">
        <p14:creationId xmlns:p14="http://schemas.microsoft.com/office/powerpoint/2010/main" val="411717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C5019-7DA9-4C0D-9D24-57044B23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Special Ending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C79E5-DDC5-4E85-8769-1E3C3CF6B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도돌이표가 있는 악보에서</a:t>
            </a:r>
            <a:endParaRPr lang="en-US" altLang="ko-KR" dirty="0"/>
          </a:p>
          <a:p>
            <a:pPr lvl="1"/>
            <a:r>
              <a:rPr lang="ko-KR" altLang="en-US" dirty="0"/>
              <a:t>첫 번째 반복의 끝과</a:t>
            </a:r>
            <a:r>
              <a:rPr lang="en-US" altLang="ko-KR" dirty="0"/>
              <a:t> </a:t>
            </a:r>
            <a:r>
              <a:rPr lang="ko-KR" altLang="en-US" dirty="0"/>
              <a:t>두 번째 반복의 끝이</a:t>
            </a:r>
            <a:r>
              <a:rPr lang="en-US" altLang="ko-KR" dirty="0"/>
              <a:t> </a:t>
            </a:r>
            <a:r>
              <a:rPr lang="ko-KR" altLang="en-US" dirty="0"/>
              <a:t>살짝 달라야 할 때 사용</a:t>
            </a:r>
            <a:endParaRPr lang="en-US" altLang="ko-KR" dirty="0"/>
          </a:p>
          <a:p>
            <a:r>
              <a:rPr lang="ko-KR" altLang="en-US" dirty="0"/>
              <a:t>아래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1 – 2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chemeClr val="accent4"/>
                </a:solidFill>
              </a:rPr>
              <a:t>3 – 4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chemeClr val="accent1"/>
                </a:solidFill>
              </a:rPr>
              <a:t>1 – 2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9966FF"/>
                </a:solidFill>
              </a:rPr>
              <a:t>5 – 6</a:t>
            </a:r>
            <a:r>
              <a:rPr lang="ko-KR" altLang="en-US" dirty="0"/>
              <a:t>마디 순 재생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마디 뒤에 </a:t>
            </a:r>
            <a:r>
              <a:rPr lang="en-US" altLang="ko-KR" dirty="0"/>
              <a:t>Master Repeat Close </a:t>
            </a:r>
            <a:r>
              <a:rPr lang="ko-KR" altLang="en-US" dirty="0"/>
              <a:t>사용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439E392-CD6E-4DE3-9E45-0B258281EF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271EC-5221-757A-694A-B193B8963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135" y="4542177"/>
            <a:ext cx="8958756" cy="15659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3" name="Special Ending">
            <a:hlinkClick r:id="" action="ppaction://media"/>
            <a:extLst>
              <a:ext uri="{FF2B5EF4-FFF2-40B4-BE49-F238E27FC236}">
                <a16:creationId xmlns:a16="http://schemas.microsoft.com/office/drawing/2014/main" id="{01FA2A71-96D7-B57C-A500-6543119FB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5706" y="34974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DE6CA-8229-457E-86C8-90A7EFF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Sustain Pedal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29C197-83E7-45F4-A865-30EF5947A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E8082-E9DE-43A3-8624-9F63F70066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페달</a:t>
            </a:r>
            <a:endParaRPr lang="en-US" altLang="ko-KR" dirty="0"/>
          </a:p>
          <a:p>
            <a:pPr lvl="1"/>
            <a:r>
              <a:rPr lang="ko-KR" altLang="en-US" dirty="0"/>
              <a:t>저번 시간에 다룬 내용과 똑같으므로</a:t>
            </a:r>
            <a:endParaRPr lang="en-US" altLang="ko-KR" dirty="0"/>
          </a:p>
          <a:p>
            <a:pPr lvl="1"/>
            <a:r>
              <a:rPr lang="ko-KR" altLang="en-US" dirty="0"/>
              <a:t>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73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BDA7F-7076-C145-982B-F6BBCA37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작곡의 장점</a:t>
            </a:r>
          </a:p>
        </p:txBody>
      </p:sp>
      <p:pic>
        <p:nvPicPr>
          <p:cNvPr id="5" name="그래픽 4" descr="실로폰 단색으로 채워진">
            <a:extLst>
              <a:ext uri="{FF2B5EF4-FFF2-40B4-BE49-F238E27FC236}">
                <a16:creationId xmlns:a16="http://schemas.microsoft.com/office/drawing/2014/main" id="{CB9E5149-5820-11F5-E89D-708D6B5C0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3784" y="5314484"/>
            <a:ext cx="914400" cy="914400"/>
          </a:xfrm>
          <a:prstGeom prst="rect">
            <a:avLst/>
          </a:prstGeom>
        </p:spPr>
      </p:pic>
      <p:pic>
        <p:nvPicPr>
          <p:cNvPr id="7" name="그래픽 6" descr="피아노 단색으로 채워진">
            <a:extLst>
              <a:ext uri="{FF2B5EF4-FFF2-40B4-BE49-F238E27FC236}">
                <a16:creationId xmlns:a16="http://schemas.microsoft.com/office/drawing/2014/main" id="{D7C02326-BC03-8A10-0C8A-8E3E1799E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886" y="1989456"/>
            <a:ext cx="914400" cy="914400"/>
          </a:xfrm>
          <a:prstGeom prst="rect">
            <a:avLst/>
          </a:prstGeom>
        </p:spPr>
      </p:pic>
      <p:pic>
        <p:nvPicPr>
          <p:cNvPr id="9" name="그래픽 8" descr="클라리넷 단색으로 채워진">
            <a:extLst>
              <a:ext uri="{FF2B5EF4-FFF2-40B4-BE49-F238E27FC236}">
                <a16:creationId xmlns:a16="http://schemas.microsoft.com/office/drawing/2014/main" id="{E8E500BE-5FAD-6249-3118-818C6F5CD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784" y="1804430"/>
            <a:ext cx="914400" cy="914400"/>
          </a:xfrm>
          <a:prstGeom prst="rect">
            <a:avLst/>
          </a:prstGeom>
        </p:spPr>
      </p:pic>
      <p:pic>
        <p:nvPicPr>
          <p:cNvPr id="11" name="그래픽 10" descr="플루트 단색으로 채워진">
            <a:extLst>
              <a:ext uri="{FF2B5EF4-FFF2-40B4-BE49-F238E27FC236}">
                <a16:creationId xmlns:a16="http://schemas.microsoft.com/office/drawing/2014/main" id="{3A7F6954-48D3-3963-42B9-DE54EA352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295" y="2903856"/>
            <a:ext cx="914400" cy="914400"/>
          </a:xfrm>
          <a:prstGeom prst="rect">
            <a:avLst/>
          </a:prstGeom>
        </p:spPr>
      </p:pic>
      <p:pic>
        <p:nvPicPr>
          <p:cNvPr id="13" name="그래픽 12" descr="밴조 단색으로 채워진">
            <a:extLst>
              <a:ext uri="{FF2B5EF4-FFF2-40B4-BE49-F238E27FC236}">
                <a16:creationId xmlns:a16="http://schemas.microsoft.com/office/drawing/2014/main" id="{670229C6-D3F8-292F-178E-A953CAC97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2545" y="1823110"/>
            <a:ext cx="914400" cy="914400"/>
          </a:xfrm>
          <a:prstGeom prst="rect">
            <a:avLst/>
          </a:prstGeom>
        </p:spPr>
      </p:pic>
      <p:pic>
        <p:nvPicPr>
          <p:cNvPr id="15" name="그래픽 14" descr="하프 단색으로 채워진">
            <a:extLst>
              <a:ext uri="{FF2B5EF4-FFF2-40B4-BE49-F238E27FC236}">
                <a16:creationId xmlns:a16="http://schemas.microsoft.com/office/drawing/2014/main" id="{5EC73A1E-1FAF-1D3C-23D5-F0FEEADAA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311" y="5089439"/>
            <a:ext cx="914400" cy="914400"/>
          </a:xfrm>
          <a:prstGeom prst="rect">
            <a:avLst/>
          </a:prstGeom>
        </p:spPr>
      </p:pic>
      <p:pic>
        <p:nvPicPr>
          <p:cNvPr id="17" name="그래픽 16" descr="일렉트릭 기타 단색으로 채워진">
            <a:extLst>
              <a:ext uri="{FF2B5EF4-FFF2-40B4-BE49-F238E27FC236}">
                <a16:creationId xmlns:a16="http://schemas.microsoft.com/office/drawing/2014/main" id="{D80AF3A0-442C-C545-01EE-50DEA8EC6B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85679" y="4186625"/>
            <a:ext cx="914400" cy="914400"/>
          </a:xfrm>
          <a:prstGeom prst="rect">
            <a:avLst/>
          </a:prstGeom>
        </p:spPr>
      </p:pic>
      <p:pic>
        <p:nvPicPr>
          <p:cNvPr id="19" name="그래픽 18" descr="기타 단색으로 채워진">
            <a:extLst>
              <a:ext uri="{FF2B5EF4-FFF2-40B4-BE49-F238E27FC236}">
                <a16:creationId xmlns:a16="http://schemas.microsoft.com/office/drawing/2014/main" id="{9EE65B5D-28B1-935F-1293-1920AFCEC3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73080" y="4587570"/>
            <a:ext cx="914400" cy="914400"/>
          </a:xfrm>
          <a:prstGeom prst="rect">
            <a:avLst/>
          </a:prstGeom>
        </p:spPr>
      </p:pic>
      <p:pic>
        <p:nvPicPr>
          <p:cNvPr id="21" name="그래픽 20" descr="음파 단색으로 채워진">
            <a:extLst>
              <a:ext uri="{FF2B5EF4-FFF2-40B4-BE49-F238E27FC236}">
                <a16:creationId xmlns:a16="http://schemas.microsoft.com/office/drawing/2014/main" id="{8D297724-AC32-3C5E-FE20-FC1B68F8E3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2100" y="5354505"/>
            <a:ext cx="914400" cy="914400"/>
          </a:xfrm>
          <a:prstGeom prst="rect">
            <a:avLst/>
          </a:prstGeom>
        </p:spPr>
      </p:pic>
      <p:pic>
        <p:nvPicPr>
          <p:cNvPr id="23" name="그래픽 22" descr="바이올린 단색으로 채워진">
            <a:extLst>
              <a:ext uri="{FF2B5EF4-FFF2-40B4-BE49-F238E27FC236}">
                <a16:creationId xmlns:a16="http://schemas.microsoft.com/office/drawing/2014/main" id="{4D2920EC-DD22-3318-A296-564CDC560B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3866" y="2291625"/>
            <a:ext cx="914400" cy="914400"/>
          </a:xfrm>
          <a:prstGeom prst="rect">
            <a:avLst/>
          </a:prstGeom>
        </p:spPr>
      </p:pic>
      <p:pic>
        <p:nvPicPr>
          <p:cNvPr id="25" name="그래픽 24" descr="색소폰 단색으로 채워진">
            <a:extLst>
              <a:ext uri="{FF2B5EF4-FFF2-40B4-BE49-F238E27FC236}">
                <a16:creationId xmlns:a16="http://schemas.microsoft.com/office/drawing/2014/main" id="{067EF7B0-15FD-0779-3AB2-1BA0EC9620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81041" y="5101025"/>
            <a:ext cx="914400" cy="914400"/>
          </a:xfrm>
          <a:prstGeom prst="rect">
            <a:avLst/>
          </a:prstGeom>
        </p:spPr>
      </p:pic>
      <p:pic>
        <p:nvPicPr>
          <p:cNvPr id="27" name="그래픽 26" descr="종 단색으로 채워진">
            <a:extLst>
              <a:ext uri="{FF2B5EF4-FFF2-40B4-BE49-F238E27FC236}">
                <a16:creationId xmlns:a16="http://schemas.microsoft.com/office/drawing/2014/main" id="{E0F790CD-901A-A9A0-5A3E-38A4682B4F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19897" y="2136175"/>
            <a:ext cx="914400" cy="914400"/>
          </a:xfrm>
          <a:prstGeom prst="rect">
            <a:avLst/>
          </a:prstGeom>
        </p:spPr>
      </p:pic>
      <p:pic>
        <p:nvPicPr>
          <p:cNvPr id="29" name="그래픽 28" descr="드럼 단색으로 채워진">
            <a:extLst>
              <a:ext uri="{FF2B5EF4-FFF2-40B4-BE49-F238E27FC236}">
                <a16:creationId xmlns:a16="http://schemas.microsoft.com/office/drawing/2014/main" id="{0621F15F-B8F3-7B5F-13F7-5F576E9A3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43572" y="5260481"/>
            <a:ext cx="914400" cy="914400"/>
          </a:xfrm>
          <a:prstGeom prst="rect">
            <a:avLst/>
          </a:prstGeom>
        </p:spPr>
      </p:pic>
      <p:pic>
        <p:nvPicPr>
          <p:cNvPr id="31" name="그래픽 30" descr="드럼 세트 단색으로 채워진">
            <a:extLst>
              <a:ext uri="{FF2B5EF4-FFF2-40B4-BE49-F238E27FC236}">
                <a16:creationId xmlns:a16="http://schemas.microsoft.com/office/drawing/2014/main" id="{2EF7F695-09C3-B04A-03DF-433AF90714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49121" y="3613202"/>
            <a:ext cx="914400" cy="914400"/>
          </a:xfrm>
          <a:prstGeom prst="rect">
            <a:avLst/>
          </a:prstGeom>
        </p:spPr>
      </p:pic>
      <p:pic>
        <p:nvPicPr>
          <p:cNvPr id="33" name="그래픽 32" descr="봉고 단색으로 채워진">
            <a:extLst>
              <a:ext uri="{FF2B5EF4-FFF2-40B4-BE49-F238E27FC236}">
                <a16:creationId xmlns:a16="http://schemas.microsoft.com/office/drawing/2014/main" id="{4F10F6B4-EA52-1595-7C43-260D92FFB1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379860" y="3647214"/>
            <a:ext cx="914400" cy="914400"/>
          </a:xfrm>
          <a:prstGeom prst="rect">
            <a:avLst/>
          </a:prstGeom>
        </p:spPr>
      </p:pic>
      <p:pic>
        <p:nvPicPr>
          <p:cNvPr id="35" name="그래픽 34" descr="이슬람 북 단색으로 채워진">
            <a:extLst>
              <a:ext uri="{FF2B5EF4-FFF2-40B4-BE49-F238E27FC236}">
                <a16:creationId xmlns:a16="http://schemas.microsoft.com/office/drawing/2014/main" id="{7D309F21-9923-EBE6-5B8E-27093FB9326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34128" y="2789581"/>
            <a:ext cx="914400" cy="914400"/>
          </a:xfrm>
          <a:prstGeom prst="rect">
            <a:avLst/>
          </a:prstGeom>
        </p:spPr>
      </p:pic>
      <p:pic>
        <p:nvPicPr>
          <p:cNvPr id="6" name="그래픽 5" descr="랩톱 단색으로 채워진">
            <a:extLst>
              <a:ext uri="{FF2B5EF4-FFF2-40B4-BE49-F238E27FC236}">
                <a16:creationId xmlns:a16="http://schemas.microsoft.com/office/drawing/2014/main" id="{9FBD9A91-0DFA-5D6D-5BC4-2A47F0613A4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87978" y="2060381"/>
            <a:ext cx="3616044" cy="36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37643 0.15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15" y="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24206 0.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1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17487 0.06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3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31081 -0.036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-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3776 -0.252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0" y="-1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22838 -0.175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-87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4414 -0.277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1386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01523 -0.290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145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15494 -0.255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127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-0.21445 -0.041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-0.28737 -0.2849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1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-0.34102 -0.1236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57" y="-61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39192 0.080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6" y="400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28425 0.2236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111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13919 0.1784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89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0325 0.224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92D27-69E2-49D2-9075-14D1105C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Tempo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BCB2C1-6948-4255-A80D-CD0DF1734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BF8798-F4CA-4E95-AEE4-BD10062C59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빠르기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메트로놈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dirty="0"/>
              <a:t>역시 저번 시간에 다룬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34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18CB6-7B05-47BF-9673-E378B59C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Tempo</a:t>
            </a:r>
            <a:r>
              <a:rPr lang="ko-KR" altLang="en-US" dirty="0"/>
              <a:t> </a:t>
            </a:r>
            <a:r>
              <a:rPr lang="en-US" altLang="ko-KR" dirty="0"/>
              <a:t>Variance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4D4444-DE3E-461C-AADF-CE437CE56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2015E-D549-4E66-B129-7C14148FC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빠르기 변화 기호</a:t>
            </a:r>
            <a:endParaRPr lang="en-US" altLang="ko-KR" sz="2000" dirty="0"/>
          </a:p>
          <a:p>
            <a:pPr lvl="1"/>
            <a:r>
              <a:rPr lang="ko-KR" altLang="en-US" sz="1800" dirty="0"/>
              <a:t>저번 시간에</a:t>
            </a:r>
            <a:endParaRPr lang="en-US" altLang="ko-KR" sz="1800" dirty="0"/>
          </a:p>
          <a:p>
            <a:pPr lvl="2"/>
            <a:r>
              <a:rPr lang="en-US" altLang="ko-KR" sz="1600" dirty="0"/>
              <a:t>Breath Mark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숨표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2"/>
            <a:r>
              <a:rPr lang="en-US" altLang="ko-KR" sz="1600" dirty="0"/>
              <a:t>Fermata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 err="1">
                <a:solidFill>
                  <a:schemeClr val="accent6"/>
                </a:solidFill>
              </a:rPr>
              <a:t>페르마타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다뤘습니다</a:t>
            </a:r>
            <a:r>
              <a:rPr lang="en-US" altLang="ko-KR" sz="1600" dirty="0"/>
              <a:t>.</a:t>
            </a:r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/>
              <a:t>밑에 가려진 항목은 딜레이입니다</a:t>
            </a:r>
            <a:r>
              <a:rPr lang="en-US" altLang="ko-KR" sz="1800" dirty="0"/>
              <a:t>.</a:t>
            </a:r>
          </a:p>
          <a:p>
            <a:pPr lvl="2"/>
            <a:r>
              <a:rPr lang="en-US" altLang="ko-KR" sz="1600" dirty="0"/>
              <a:t>16</a:t>
            </a:r>
            <a:r>
              <a:rPr lang="ko-KR" altLang="en-US" sz="1600" dirty="0" err="1"/>
              <a:t>분음표</a:t>
            </a:r>
            <a:r>
              <a:rPr lang="ko-KR" altLang="en-US" sz="1600" dirty="0"/>
              <a:t> 단위로 </a:t>
            </a:r>
            <a:r>
              <a:rPr lang="en-US" altLang="ko-KR" sz="1600" dirty="0"/>
              <a:t>Fermata, Breath Mark, Caesura</a:t>
            </a:r>
            <a:r>
              <a:rPr lang="ko-KR" altLang="en-US" sz="1600" dirty="0"/>
              <a:t>에만 적용됩니다</a:t>
            </a:r>
            <a:r>
              <a:rPr lang="en-US" altLang="ko-KR" sz="1600" dirty="0"/>
              <a:t>.</a:t>
            </a:r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/>
              <a:t>Ritardando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 err="1">
                <a:solidFill>
                  <a:schemeClr val="accent6"/>
                </a:solidFill>
              </a:rPr>
              <a:t>리타르단도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en-US" altLang="ko-KR" sz="1800" dirty="0"/>
              <a:t> </a:t>
            </a:r>
            <a:r>
              <a:rPr lang="ko-KR" altLang="en-US" sz="1800" dirty="0"/>
              <a:t>등은</a:t>
            </a:r>
            <a:endParaRPr lang="en-US" altLang="ko-KR" sz="1800" dirty="0"/>
          </a:p>
          <a:p>
            <a:pPr lvl="2"/>
            <a:r>
              <a:rPr lang="ko-KR" altLang="en-US" sz="1600" dirty="0"/>
              <a:t>표기만 되고 연주에는 반영이 안 됩니다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/>
              <a:t>Multi-Point Controller</a:t>
            </a:r>
            <a:r>
              <a:rPr lang="en-US" altLang="ko-KR" sz="1600" dirty="0">
                <a:solidFill>
                  <a:schemeClr val="accent6"/>
                </a:solidFill>
              </a:rPr>
              <a:t>(</a:t>
            </a:r>
            <a:r>
              <a:rPr lang="ko-KR" altLang="en-US" sz="1600" dirty="0">
                <a:solidFill>
                  <a:schemeClr val="accent6"/>
                </a:solidFill>
              </a:rPr>
              <a:t>뒤에서 다룸</a:t>
            </a:r>
            <a:r>
              <a:rPr lang="en-US" altLang="ko-KR" sz="1600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로 직접</a:t>
            </a:r>
            <a:br>
              <a:rPr lang="en-US" altLang="ko-KR" sz="1600" dirty="0"/>
            </a:br>
            <a:r>
              <a:rPr lang="ko-KR" altLang="en-US" sz="1600" dirty="0"/>
              <a:t>구현해야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595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8625-F3C0-42CF-AD68-B508C800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D209EF-C5EB-4418-9EB3-525E76F03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0068BB-BA60-4E58-A82B-58C1DAF589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악보에 임의의 메시지 표시</a:t>
            </a:r>
            <a:endParaRPr lang="en-US" altLang="ko-KR" dirty="0"/>
          </a:p>
          <a:p>
            <a:pPr lvl="1"/>
            <a:r>
              <a:rPr lang="ko-KR" altLang="en-US" dirty="0"/>
              <a:t>연주에는 반영되지 않습니다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/>
              <a:t>Tremolo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i="1" dirty="0"/>
              <a:t>Tr.</a:t>
            </a:r>
          </a:p>
          <a:p>
            <a:pPr lvl="2"/>
            <a:r>
              <a:rPr lang="ko-KR" altLang="en-US" dirty="0"/>
              <a:t>트레몰로로 연주하라는 뜻이지만</a:t>
            </a:r>
            <a:br>
              <a:rPr lang="en-US" altLang="ko-KR" dirty="0"/>
            </a:br>
            <a:r>
              <a:rPr lang="en-US" altLang="ko-KR" dirty="0"/>
              <a:t>NWC</a:t>
            </a:r>
            <a:r>
              <a:rPr lang="ko-KR" altLang="en-US" dirty="0"/>
              <a:t>에서 지원하는 기능은 아닙니다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그래서 </a:t>
            </a:r>
            <a:r>
              <a:rPr lang="en-US" altLang="ko-KR" dirty="0"/>
              <a:t>Text</a:t>
            </a:r>
            <a:r>
              <a:rPr lang="ko-KR" altLang="en-US" dirty="0"/>
              <a:t>로만 입력하고</a:t>
            </a:r>
            <a:br>
              <a:rPr lang="en-US" altLang="ko-KR" dirty="0"/>
            </a:br>
            <a:r>
              <a:rPr lang="ko-KR" altLang="en-US" dirty="0"/>
              <a:t>필요하다면 </a:t>
            </a:r>
            <a:r>
              <a:rPr lang="en-US" altLang="ko-KR" dirty="0"/>
              <a:t>MPC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뒤에서 다룸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등으로</a:t>
            </a:r>
            <a:br>
              <a:rPr lang="en-US" altLang="ko-KR" dirty="0"/>
            </a:br>
            <a:r>
              <a:rPr lang="ko-KR" altLang="en-US" dirty="0"/>
              <a:t>연주 효과를 구현합니다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06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F85F9-9FAF-45CE-AC1C-7896F50D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Signature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4F978A4-6EAF-403F-8D4B-81AAC56555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박자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어떤 음표를 한 박으로 하여</a:t>
                </a:r>
                <a:br>
                  <a:rPr lang="en-US" altLang="ko-KR" dirty="0"/>
                </a:br>
                <a:r>
                  <a:rPr lang="ko-KR" altLang="en-US" dirty="0"/>
                  <a:t>한 마디에 몇 개씩 들어가게 할지 결정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박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박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박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등도 설정 가능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저번 시간에 다뤘으므로 넘어갑니다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4F978A4-6EAF-403F-8D4B-81AAC5655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2121" r="-1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995FA15-39E5-480C-9307-99FE1BED10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50997F-895C-6CAA-F9D1-871E10859D9A}"/>
              </a:ext>
            </a:extLst>
          </p:cNvPr>
          <p:cNvSpPr txBox="1"/>
          <p:nvPr/>
        </p:nvSpPr>
        <p:spPr>
          <a:xfrm>
            <a:off x="2310882" y="2551837"/>
            <a:ext cx="75702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선생님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세미나를 들으면 피아노 곡만 만들 수 있나요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?? 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🥲</a:t>
            </a:r>
            <a:endParaRPr lang="en-US" altLang="ko-KR" sz="3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🎻 저는 여러 악기를 써보고 싶어요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!! 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🎺</a:t>
            </a:r>
          </a:p>
        </p:txBody>
      </p:sp>
    </p:spTree>
    <p:extLst>
      <p:ext uri="{BB962C8B-B14F-4D97-AF65-F5344CB8AC3E}">
        <p14:creationId xmlns:p14="http://schemas.microsoft.com/office/powerpoint/2010/main" val="246643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C96AC-3E0C-45F8-B0C9-C58126B1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Instrument Change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A6586D-C081-49E1-9459-9057B86871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F30DD-8AB3-45CB-823F-5E4A23933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악기 변경</a:t>
            </a:r>
            <a:endParaRPr lang="en-US" altLang="ko-KR" dirty="0"/>
          </a:p>
          <a:p>
            <a:pPr lvl="1"/>
            <a:r>
              <a:rPr lang="en-US" altLang="ko-KR" dirty="0"/>
              <a:t>MIDI </a:t>
            </a:r>
            <a:r>
              <a:rPr lang="ko-KR" altLang="en-US" dirty="0"/>
              <a:t>작곡의 가장 큰 장점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/>
              <a:t>종의 악기가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기본값은 그랜드 피아노</a:t>
            </a:r>
            <a:r>
              <a:rPr lang="en-US" altLang="ko-KR" dirty="0">
                <a:solidFill>
                  <a:schemeClr val="accent6"/>
                </a:solidFill>
              </a:rPr>
              <a:t>(0</a:t>
            </a:r>
            <a:r>
              <a:rPr lang="ko-KR" altLang="en-US" dirty="0">
                <a:solidFill>
                  <a:schemeClr val="accent6"/>
                </a:solidFill>
              </a:rPr>
              <a:t>번 악기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Predefined instruments… </a:t>
            </a:r>
            <a:r>
              <a:rPr lang="ko-KR" altLang="en-US" dirty="0"/>
              <a:t>버튼을 눌러</a:t>
            </a:r>
            <a:endParaRPr lang="en-US" altLang="ko-KR" dirty="0"/>
          </a:p>
          <a:p>
            <a:pPr lvl="2"/>
            <a:r>
              <a:rPr lang="ko-KR" altLang="en-US" dirty="0"/>
              <a:t>원하는 악기를 선택하고 나면</a:t>
            </a:r>
            <a:br>
              <a:rPr lang="en-US" altLang="ko-KR" dirty="0"/>
            </a:br>
            <a:r>
              <a:rPr lang="en-US" altLang="ko-KR" dirty="0"/>
              <a:t>Send Patch</a:t>
            </a:r>
            <a:r>
              <a:rPr lang="ko-KR" altLang="en-US" dirty="0"/>
              <a:t>가 체크되고</a:t>
            </a:r>
            <a:br>
              <a:rPr lang="en-US" altLang="ko-KR" dirty="0"/>
            </a:br>
            <a:r>
              <a:rPr lang="ko-KR" altLang="en-US" dirty="0"/>
              <a:t>그 오른쪽 번호가 악기 번호로</a:t>
            </a:r>
            <a:br>
              <a:rPr lang="en-US" altLang="ko-KR" dirty="0"/>
            </a:br>
            <a:r>
              <a:rPr lang="ko-KR" altLang="en-US" dirty="0"/>
              <a:t>설정됩니다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70E61A-8170-4AA6-B6E3-DDC7DB1265C2}"/>
              </a:ext>
            </a:extLst>
          </p:cNvPr>
          <p:cNvSpPr/>
          <p:nvPr/>
        </p:nvSpPr>
        <p:spPr>
          <a:xfrm>
            <a:off x="3672770" y="2936290"/>
            <a:ext cx="1209948" cy="27742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C96AC-3E0C-45F8-B0C9-C58126B1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Instrument Change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F30DD-8AB3-45CB-823F-5E4A23933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악기 변경</a:t>
            </a:r>
            <a:endParaRPr lang="en-US" altLang="ko-KR" dirty="0"/>
          </a:p>
          <a:p>
            <a:pPr lvl="1"/>
            <a:r>
              <a:rPr lang="en-US" altLang="ko-KR" dirty="0"/>
              <a:t>Predefined instruments…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2"/>
            <a:r>
              <a:rPr lang="ko-KR" altLang="en-US" dirty="0"/>
              <a:t>원하는 악기를 선택하고</a:t>
            </a:r>
            <a:endParaRPr lang="en-US" altLang="ko-KR" dirty="0"/>
          </a:p>
          <a:p>
            <a:pPr lvl="2"/>
            <a:r>
              <a:rPr lang="en-US" altLang="ko-KR" dirty="0"/>
              <a:t>OK</a:t>
            </a:r>
            <a:r>
              <a:rPr lang="ko-KR" altLang="en-US" dirty="0"/>
              <a:t>를 두 번 눌러 악보에 입력합니다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악보에 입력하면</a:t>
            </a:r>
            <a:endParaRPr lang="en-US" altLang="ko-KR" dirty="0"/>
          </a:p>
          <a:p>
            <a:pPr lvl="2"/>
            <a:r>
              <a:rPr lang="ko-KR" altLang="en-US" dirty="0"/>
              <a:t>해당 </a:t>
            </a:r>
            <a:r>
              <a:rPr lang="en-US" altLang="ko-KR" dirty="0"/>
              <a:t>Staff</a:t>
            </a:r>
            <a:r>
              <a:rPr lang="ko-KR" altLang="en-US" dirty="0"/>
              <a:t>의 음표들은</a:t>
            </a:r>
            <a:br>
              <a:rPr lang="en-US" altLang="ko-KR" dirty="0"/>
            </a:br>
            <a:r>
              <a:rPr lang="ko-KR" altLang="en-US" dirty="0"/>
              <a:t>다음 </a:t>
            </a:r>
            <a:r>
              <a:rPr lang="en-US" altLang="ko-KR" dirty="0"/>
              <a:t>Instrument Change</a:t>
            </a:r>
            <a:r>
              <a:rPr lang="ko-KR" altLang="en-US" dirty="0"/>
              <a:t>가 나올 때까지</a:t>
            </a:r>
            <a:br>
              <a:rPr lang="en-US" altLang="ko-KR" dirty="0"/>
            </a:br>
            <a:r>
              <a:rPr lang="ko-KR" altLang="en-US" dirty="0"/>
              <a:t>설정한 악기로 연주됩니다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Default Dynamic Velocities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/>
              <a:t>Transposition</a:t>
            </a:r>
            <a:r>
              <a:rPr lang="ko-KR" altLang="en-US" dirty="0"/>
              <a:t> 역시 적용됩니다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B984E1-76F2-427A-B32F-BF03E006FA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3359" y="2057400"/>
            <a:ext cx="40138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1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C96AC-3E0C-45F8-B0C9-C58126B1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Instrument Change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A6586D-C081-49E1-9459-9057B86871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F30DD-8AB3-45CB-823F-5E4A23933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Default Dynamic Velocities</a:t>
            </a:r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셈여림</a:t>
            </a:r>
            <a:r>
              <a:rPr lang="ko-KR" altLang="en-US" sz="1800" dirty="0"/>
              <a:t> 값을 변경할 수 있습니다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Transposition</a:t>
            </a:r>
            <a:r>
              <a:rPr lang="en-US" altLang="ko-KR" sz="2000" dirty="0">
                <a:solidFill>
                  <a:schemeClr val="accent6"/>
                </a:solidFill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</a:rPr>
              <a:t>조바꿈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800" dirty="0"/>
              <a:t>악보의 음표들을 연주할 때</a:t>
            </a:r>
            <a:endParaRPr lang="en-US" altLang="ko-KR" sz="1800" dirty="0"/>
          </a:p>
          <a:p>
            <a:pPr lvl="2"/>
            <a:r>
              <a:rPr lang="ko-KR" altLang="en-US" sz="1600" dirty="0"/>
              <a:t>악보에 표시된 음 높이에서</a:t>
            </a:r>
            <a:r>
              <a:rPr lang="en-US" altLang="ko-KR" sz="1600" dirty="0"/>
              <a:t> </a:t>
            </a:r>
            <a:r>
              <a:rPr lang="ko-KR" altLang="en-US" sz="1600" dirty="0"/>
              <a:t>반음 단위로</a:t>
            </a:r>
            <a:br>
              <a:rPr lang="en-US" altLang="ko-KR" sz="1600" dirty="0"/>
            </a:br>
            <a:r>
              <a:rPr lang="en-US" altLang="ko-KR" sz="1600" dirty="0"/>
              <a:t>Transposition </a:t>
            </a:r>
            <a:r>
              <a:rPr lang="ko-KR" altLang="en-US" sz="1600" dirty="0"/>
              <a:t>수만큼 옮긴 높이로 연주합니다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Transposition</a:t>
            </a:r>
            <a:r>
              <a:rPr lang="ko-KR" altLang="en-US" sz="1800" dirty="0"/>
              <a:t>을 </a:t>
            </a:r>
            <a:r>
              <a:rPr lang="en-US" altLang="ko-KR" sz="1800" dirty="0"/>
              <a:t>5</a:t>
            </a:r>
            <a:r>
              <a:rPr lang="ko-KR" altLang="en-US" sz="1800" dirty="0"/>
              <a:t>로 두면</a:t>
            </a:r>
            <a:endParaRPr lang="en-US" altLang="ko-KR" sz="1800" dirty="0"/>
          </a:p>
          <a:p>
            <a:pPr lvl="2"/>
            <a:r>
              <a:rPr lang="ko-KR" altLang="en-US" sz="1600" dirty="0"/>
              <a:t>다장조</a:t>
            </a:r>
            <a:r>
              <a:rPr lang="en-US" altLang="ko-KR" sz="1600" dirty="0"/>
              <a:t>(C Major)</a:t>
            </a:r>
            <a:r>
              <a:rPr lang="ko-KR" altLang="en-US" sz="1600" dirty="0"/>
              <a:t>로 표기된 악보가</a:t>
            </a:r>
            <a:br>
              <a:rPr lang="en-US" altLang="ko-KR" sz="1600" dirty="0"/>
            </a:br>
            <a:r>
              <a:rPr lang="ko-KR" altLang="en-US" sz="1600" dirty="0"/>
              <a:t>바장조</a:t>
            </a:r>
            <a:r>
              <a:rPr lang="en-US" altLang="ko-KR" sz="1600" dirty="0"/>
              <a:t>(F Major)</a:t>
            </a:r>
            <a:r>
              <a:rPr lang="ko-KR" altLang="en-US" sz="1600" dirty="0"/>
              <a:t>로 연주됩니다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설정한 조성의 음이 나지 않는 악기를</a:t>
            </a:r>
            <a:br>
              <a:rPr lang="en-US" altLang="ko-KR" sz="1800" dirty="0"/>
            </a:br>
            <a:r>
              <a:rPr lang="ko-KR" altLang="en-US" sz="1800" dirty="0"/>
              <a:t>의도한 음 높이로 나게 할 때 사용합니다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69A84-C046-4C96-B62B-09B3FC920740}"/>
              </a:ext>
            </a:extLst>
          </p:cNvPr>
          <p:cNvSpPr/>
          <p:nvPr/>
        </p:nvSpPr>
        <p:spPr>
          <a:xfrm>
            <a:off x="1275799" y="3684233"/>
            <a:ext cx="2843440" cy="10209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2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5BD122-1E30-411B-A10D-8D5F5F909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3672D-B7AA-49F2-8B36-C82C0EE9A283}"/>
              </a:ext>
            </a:extLst>
          </p:cNvPr>
          <p:cNvSpPr txBox="1"/>
          <p:nvPr/>
        </p:nvSpPr>
        <p:spPr>
          <a:xfrm>
            <a:off x="3836118" y="3429000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Instrument</a:t>
            </a:r>
            <a:r>
              <a:rPr lang="ko-KR" altLang="en-US" dirty="0"/>
              <a:t> </a:t>
            </a:r>
            <a:r>
              <a:rPr lang="en-US" altLang="ko-KR" dirty="0"/>
              <a:t>Change</a:t>
            </a:r>
            <a:r>
              <a:rPr lang="ko-KR" altLang="en-US" dirty="0"/>
              <a:t>를 넣기 전의 악보입니다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커서는 현재 주황색 상자의 위치에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2주차 발표_1">
            <a:hlinkClick r:id="" action="ppaction://media"/>
            <a:extLst>
              <a:ext uri="{FF2B5EF4-FFF2-40B4-BE49-F238E27FC236}">
                <a16:creationId xmlns:a16="http://schemas.microsoft.com/office/drawing/2014/main" id="{9F9AAC27-89A0-4DA9-8984-0B9E0F6A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5889" y="4241990"/>
            <a:ext cx="1000222" cy="10002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00AABE-96F6-43C4-A3B4-250E3A6B0570}"/>
              </a:ext>
            </a:extLst>
          </p:cNvPr>
          <p:cNvSpPr/>
          <p:nvPr/>
        </p:nvSpPr>
        <p:spPr>
          <a:xfrm>
            <a:off x="1393794" y="1899822"/>
            <a:ext cx="53266" cy="4438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0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E25F00-82EB-4D88-9CEE-6692CFB1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6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9124-BDA2-E502-7FAA-716740BB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작곡의 장점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44497-B26D-4918-DCBA-7201F6493CC5}"/>
              </a:ext>
            </a:extLst>
          </p:cNvPr>
          <p:cNvSpPr txBox="1"/>
          <p:nvPr/>
        </p:nvSpPr>
        <p:spPr>
          <a:xfrm>
            <a:off x="2063622" y="2405206"/>
            <a:ext cx="394840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실제 악기를 다룰 줄 몰라도 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1FBF5-2C67-FB00-038F-31F713B0943B}"/>
              </a:ext>
            </a:extLst>
          </p:cNvPr>
          <p:cNvSpPr txBox="1"/>
          <p:nvPr/>
        </p:nvSpPr>
        <p:spPr>
          <a:xfrm>
            <a:off x="7019731" y="2258163"/>
            <a:ext cx="3561184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실제 악기가 없어도 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E60A3-EA58-C30E-F2EA-74E2F05FDFFF}"/>
              </a:ext>
            </a:extLst>
          </p:cNvPr>
          <p:cNvSpPr txBox="1"/>
          <p:nvPr/>
        </p:nvSpPr>
        <p:spPr>
          <a:xfrm>
            <a:off x="3528767" y="5449836"/>
            <a:ext cx="513446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수백 가지 가상 악기를 모두 사용할 수 있습니다</a:t>
            </a:r>
            <a:r>
              <a:rPr lang="en-US" altLang="ko-KR" sz="2800" b="1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7DB05-1D1F-CB0A-1B6B-2282F61B1F20}"/>
              </a:ext>
            </a:extLst>
          </p:cNvPr>
          <p:cNvSpPr txBox="1"/>
          <p:nvPr/>
        </p:nvSpPr>
        <p:spPr>
          <a:xfrm>
            <a:off x="1104363" y="3541468"/>
            <a:ext cx="4017904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연주하기 어려운 음도 낼 수 있습니다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2DCAD-0BB6-5598-69AF-ACE0DF58C415}"/>
              </a:ext>
            </a:extLst>
          </p:cNvPr>
          <p:cNvSpPr txBox="1"/>
          <p:nvPr/>
        </p:nvSpPr>
        <p:spPr>
          <a:xfrm>
            <a:off x="5621695" y="3277876"/>
            <a:ext cx="453001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무작위 음을 찍어 넣는 것이 가능합니다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D89A1-3766-F8CD-8614-DFEFC942FA37}"/>
              </a:ext>
            </a:extLst>
          </p:cNvPr>
          <p:cNvSpPr txBox="1"/>
          <p:nvPr/>
        </p:nvSpPr>
        <p:spPr>
          <a:xfrm>
            <a:off x="6806060" y="4301670"/>
            <a:ext cx="421246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음악의 구조를 생각해볼 수 있습니다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42812-77E5-224A-BD59-21C2D155E3E1}"/>
              </a:ext>
            </a:extLst>
          </p:cNvPr>
          <p:cNvSpPr txBox="1"/>
          <p:nvPr/>
        </p:nvSpPr>
        <p:spPr>
          <a:xfrm>
            <a:off x="2721429" y="4495652"/>
            <a:ext cx="337457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음향적 변형이 자유롭습니다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2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6DD88-D7E8-4CFA-A0C7-A152EC62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6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AFA5CE-3E85-49D9-9642-7C442714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1530D2-D26E-4735-9272-5064D2FE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FAD1F-CFF4-48AC-ADA8-06E559343A36}"/>
              </a:ext>
            </a:extLst>
          </p:cNvPr>
          <p:cNvSpPr txBox="1"/>
          <p:nvPr/>
        </p:nvSpPr>
        <p:spPr>
          <a:xfrm>
            <a:off x="8513685" y="3105834"/>
            <a:ext cx="3435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악기를 </a:t>
            </a:r>
            <a:r>
              <a:rPr lang="en-US" altLang="ko-KR" dirty="0"/>
              <a:t>Celesta</a:t>
            </a:r>
            <a:r>
              <a:rPr lang="ko-KR" altLang="en-US" dirty="0"/>
              <a:t>로 선택하고</a:t>
            </a:r>
            <a:endParaRPr lang="en-US" altLang="ko-KR" dirty="0"/>
          </a:p>
          <a:p>
            <a:r>
              <a:rPr lang="en-US" altLang="ko-KR" dirty="0"/>
              <a:t>Transposition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9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CF10C4-38C6-4DE1-AD49-D344A320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40D39-5CE9-4E19-B1D8-85A163D4F152}"/>
              </a:ext>
            </a:extLst>
          </p:cNvPr>
          <p:cNvSpPr txBox="1"/>
          <p:nvPr/>
        </p:nvSpPr>
        <p:spPr>
          <a:xfrm>
            <a:off x="3836117" y="3171548"/>
            <a:ext cx="4519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Instrument</a:t>
            </a:r>
            <a:r>
              <a:rPr lang="ko-KR" altLang="en-US" dirty="0"/>
              <a:t> </a:t>
            </a:r>
            <a:r>
              <a:rPr lang="en-US" altLang="ko-KR" dirty="0"/>
              <a:t>Change</a:t>
            </a:r>
            <a:r>
              <a:rPr lang="ko-KR" altLang="en-US" dirty="0"/>
              <a:t>를 넣은 후의 악보입니다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악기가 바뀌었고</a:t>
            </a:r>
            <a:r>
              <a:rPr lang="en-US" altLang="ko-KR" dirty="0"/>
              <a:t>, </a:t>
            </a:r>
            <a:r>
              <a:rPr lang="ko-KR" altLang="en-US" dirty="0"/>
              <a:t>음이 하나의 온음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두 개의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>
                <a:solidFill>
                  <a:schemeClr val="accent6"/>
                </a:solidFill>
              </a:rPr>
              <a:t>반음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/>
              <a:t>올라간 것을 들을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2주차 발표_2">
            <a:hlinkClick r:id="" action="ppaction://media"/>
            <a:extLst>
              <a:ext uri="{FF2B5EF4-FFF2-40B4-BE49-F238E27FC236}">
                <a16:creationId xmlns:a16="http://schemas.microsoft.com/office/drawing/2014/main" id="{9F5274D4-AA18-464F-B489-52809B207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2522" y="4259748"/>
            <a:ext cx="946954" cy="9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50997F-895C-6CAA-F9D1-871E10859D9A}"/>
              </a:ext>
            </a:extLst>
          </p:cNvPr>
          <p:cNvSpPr txBox="1"/>
          <p:nvPr/>
        </p:nvSpPr>
        <p:spPr>
          <a:xfrm>
            <a:off x="1013927" y="1536174"/>
            <a:ext cx="1016414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선생님선생님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!!</a:t>
            </a:r>
          </a:p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이런 걸 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만들어 볼 수는 없을까요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  <a:p>
            <a:pPr algn="ctr"/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처음에는 소리가 없었다가 </a:t>
            </a:r>
            <a:r>
              <a:rPr lang="ko-KR" altLang="en-US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뿌왐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~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하고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확 커지면서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등장하고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왼쪽 귀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에서는 피아노 소리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오른쪽 귀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에서는 바이올린 소리가 들리고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B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와 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의 중간 정도 되는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반의 반 올림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(half sharp)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음도 등장하고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b="1" dirty="0" err="1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리타르단도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(ritardando)</a:t>
            </a:r>
            <a:r>
              <a:rPr lang="ko-KR" altLang="en-US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넣어서 점점 느리게 연주하다가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마지막에 아 템포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(a tempo)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끝나는 곡을 만들고 싶어요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😆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5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50997F-895C-6CAA-F9D1-871E10859D9A}"/>
              </a:ext>
            </a:extLst>
          </p:cNvPr>
          <p:cNvSpPr txBox="1"/>
          <p:nvPr/>
        </p:nvSpPr>
        <p:spPr>
          <a:xfrm>
            <a:off x="1013927" y="1536174"/>
            <a:ext cx="1016414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선생님선생님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!!</a:t>
            </a:r>
          </a:p>
          <a:p>
            <a:pPr algn="ctr"/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이런 걸 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</a:t>
            </a:r>
            <a:r>
              <a:rPr lang="ko-KR" altLang="en-US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만들어 볼 수는 없을까요</a:t>
            </a:r>
            <a:r>
              <a:rPr lang="en-US" altLang="ko-KR" sz="3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  <a:p>
            <a:pPr algn="ctr"/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처음에는 소리가 없었다가 </a:t>
            </a:r>
            <a:r>
              <a:rPr lang="ko-KR" altLang="en-US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뿌왐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~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하고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확 커지면서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등장하고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왼쪽 귀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에서는 피아노 소리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오른쪽 귀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에서는 바이올린 소리가 들리고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B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와 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C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의 중간 정도 되는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반의 반 올림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(half sharp)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음도 등장하고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b="1" dirty="0" err="1">
                <a:solidFill>
                  <a:schemeClr val="accent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리타르단도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(ritardando)</a:t>
            </a:r>
            <a:r>
              <a:rPr lang="ko-KR" altLang="en-US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넣어서 점점 느리게 연주하다가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마지막에 아 템포</a:t>
            </a:r>
            <a:r>
              <a:rPr lang="en-US" altLang="ko-KR" sz="2800" dirty="0">
                <a:solidFill>
                  <a:schemeClr val="accent6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(a tempo)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끝나는 곡을 만들고 싶어요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😆</a:t>
            </a:r>
            <a:endParaRPr lang="en-US" altLang="ko-KR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967D5-3FF5-8A6C-1B4F-3272C5860698}"/>
              </a:ext>
            </a:extLst>
          </p:cNvPr>
          <p:cNvSpPr txBox="1"/>
          <p:nvPr/>
        </p:nvSpPr>
        <p:spPr>
          <a:xfrm rot="20850538">
            <a:off x="2890935" y="3677235"/>
            <a:ext cx="6410131" cy="11079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MPC</a:t>
            </a:r>
            <a:r>
              <a:rPr lang="ko-KR" altLang="en-US" sz="6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하나면 충분합니다</a:t>
            </a:r>
            <a:r>
              <a:rPr lang="en-US" altLang="ko-KR" sz="66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  <a:endParaRPr lang="ko-KR" altLang="en-US" sz="66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99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C96AC-3E0C-45F8-B0C9-C58126B1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Multi-Point Controller (MPC)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F30DD-8AB3-45CB-823F-5E4A23933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시점 조절</a:t>
            </a:r>
            <a:endParaRPr lang="en-US" altLang="ko-KR" dirty="0"/>
          </a:p>
          <a:p>
            <a:pPr lvl="1"/>
            <a:r>
              <a:rPr lang="ko-KR" altLang="en-US" dirty="0"/>
              <a:t>시간의 흐름에 따라</a:t>
            </a:r>
            <a:r>
              <a:rPr lang="en-US" altLang="ko-KR" dirty="0"/>
              <a:t> </a:t>
            </a:r>
            <a:r>
              <a:rPr lang="ko-KR" altLang="en-US" dirty="0"/>
              <a:t>특정 시점에서</a:t>
            </a:r>
            <a:br>
              <a:rPr lang="en-US" altLang="ko-KR" dirty="0"/>
            </a:br>
            <a:r>
              <a:rPr lang="ko-KR" altLang="en-US" dirty="0"/>
              <a:t>특정 값이 어떻게 변하게 할지</a:t>
            </a:r>
            <a:br>
              <a:rPr lang="en-US" altLang="ko-KR" dirty="0"/>
            </a:br>
            <a:r>
              <a:rPr lang="ko-KR" altLang="en-US" dirty="0"/>
              <a:t>설정할 수 있는 강력한 기능입니다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Controller</a:t>
            </a:r>
          </a:p>
          <a:p>
            <a:pPr lvl="2"/>
            <a:r>
              <a:rPr lang="ko-KR" altLang="en-US" dirty="0"/>
              <a:t>무엇을 변경할 것인가</a:t>
            </a:r>
            <a:endParaRPr lang="en-US" altLang="ko-KR" dirty="0"/>
          </a:p>
          <a:p>
            <a:pPr lvl="1"/>
            <a:r>
              <a:rPr lang="en-US" altLang="ko-KR" dirty="0"/>
              <a:t>Style</a:t>
            </a:r>
          </a:p>
          <a:p>
            <a:pPr lvl="2"/>
            <a:r>
              <a:rPr lang="en-US" altLang="ko-KR" dirty="0"/>
              <a:t>Absolute:</a:t>
            </a:r>
            <a:br>
              <a:rPr lang="en-US" altLang="ko-KR" dirty="0"/>
            </a:br>
            <a:r>
              <a:rPr lang="ko-KR" altLang="en-US" dirty="0"/>
              <a:t>즉시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계단식으로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값이 바뀜</a:t>
            </a:r>
            <a:endParaRPr lang="en-US" altLang="ko-KR" dirty="0"/>
          </a:p>
          <a:p>
            <a:pPr lvl="2"/>
            <a:r>
              <a:rPr lang="en-US" altLang="ko-KR" dirty="0"/>
              <a:t>Linear Sweep:</a:t>
            </a:r>
            <a:br>
              <a:rPr lang="en-US" altLang="ko-KR" dirty="0"/>
            </a:br>
            <a:r>
              <a:rPr lang="ko-KR" altLang="en-US" dirty="0"/>
              <a:t>선형적으로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서서히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값이 바뀜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881FCF-AFEF-4A0C-A973-BB1F88EA5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4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C96AC-3E0C-45F8-B0C9-C58126B1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Multi-Point Controller (MPC)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F30DD-8AB3-45CB-823F-5E4A23933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시점 조절</a:t>
            </a:r>
            <a:endParaRPr lang="en-US" altLang="ko-KR" dirty="0"/>
          </a:p>
          <a:p>
            <a:pPr lvl="1"/>
            <a:r>
              <a:rPr lang="en-US" altLang="ko-KR" sz="1800" dirty="0"/>
              <a:t>Time Resolution</a:t>
            </a:r>
          </a:p>
          <a:p>
            <a:pPr lvl="2"/>
            <a:r>
              <a:rPr lang="ko-KR" altLang="en-US" sz="1600" dirty="0"/>
              <a:t>밑에서 설정할 </a:t>
            </a:r>
            <a:r>
              <a:rPr lang="en-US" altLang="ko-KR" sz="1600" dirty="0"/>
              <a:t>Time Offset</a:t>
            </a:r>
            <a:r>
              <a:rPr lang="ko-KR" altLang="en-US" sz="1600" dirty="0"/>
              <a:t>의 단위 지정</a:t>
            </a:r>
            <a:endParaRPr lang="en-US" altLang="ko-KR" sz="1600" dirty="0"/>
          </a:p>
          <a:p>
            <a:pPr lvl="1"/>
            <a:r>
              <a:rPr lang="en-US" altLang="ko-KR" sz="1800" dirty="0"/>
              <a:t>Sweep Resolution</a:t>
            </a:r>
          </a:p>
          <a:p>
            <a:pPr lvl="2"/>
            <a:r>
              <a:rPr lang="en-US" altLang="ko-KR" sz="1600" dirty="0"/>
              <a:t>Style</a:t>
            </a:r>
            <a:r>
              <a:rPr lang="ko-KR" altLang="en-US" sz="1600" dirty="0"/>
              <a:t>을 </a:t>
            </a:r>
            <a:r>
              <a:rPr lang="en-US" altLang="ko-KR" sz="1600" dirty="0"/>
              <a:t>Linear Sweep</a:t>
            </a:r>
            <a:r>
              <a:rPr lang="ko-KR" altLang="en-US" sz="1600" dirty="0"/>
              <a:t>으로 둔 경우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값 변화의 최소 단위 지정</a:t>
            </a:r>
            <a:endParaRPr lang="en-US" altLang="ko-KR" sz="1600" dirty="0"/>
          </a:p>
          <a:p>
            <a:pPr lvl="1"/>
            <a:r>
              <a:rPr lang="en-US" altLang="ko-KR" sz="1800" dirty="0"/>
              <a:t>Setting</a:t>
            </a:r>
          </a:p>
          <a:p>
            <a:pPr lvl="2"/>
            <a:r>
              <a:rPr lang="ko-KR" altLang="en-US" sz="1600" dirty="0"/>
              <a:t>값이 변하는 점을 몇 개 둘 것인가</a:t>
            </a:r>
            <a:endParaRPr lang="en-US" altLang="ko-KR" sz="1600" dirty="0"/>
          </a:p>
          <a:p>
            <a:pPr lvl="1"/>
            <a:r>
              <a:rPr lang="en-US" altLang="ko-KR" sz="1800" dirty="0"/>
              <a:t>Time Offset</a:t>
            </a:r>
          </a:p>
          <a:p>
            <a:pPr lvl="2"/>
            <a:r>
              <a:rPr lang="ko-KR" altLang="en-US" sz="1600" dirty="0"/>
              <a:t>값이 변하는 점을 어느 시점에 둘 것인가</a:t>
            </a:r>
            <a:endParaRPr lang="en-US" altLang="ko-KR" sz="1600" dirty="0"/>
          </a:p>
          <a:p>
            <a:pPr lvl="1"/>
            <a:r>
              <a:rPr lang="en-US" altLang="ko-KR" sz="1800" dirty="0"/>
              <a:t>Controller Value</a:t>
            </a:r>
          </a:p>
          <a:p>
            <a:pPr lvl="2"/>
            <a:r>
              <a:rPr lang="ko-KR" altLang="en-US" sz="1600" dirty="0"/>
              <a:t>그 시점에서 설정할 값</a:t>
            </a:r>
            <a:endParaRPr lang="en-US" altLang="ko-KR" sz="1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881FCF-AFEF-4A0C-A973-BB1F88EA5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8B78D-1E7C-4856-BFD9-08CCA73A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Multi-Point Controller (MPC)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F0E962-EC0A-4BF8-A941-11F16C19FE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왼쪽 사진처럼 </a:t>
            </a:r>
            <a:r>
              <a:rPr lang="en-US" altLang="ko-KR" dirty="0"/>
              <a:t>Tempo</a:t>
            </a:r>
            <a:r>
              <a:rPr lang="ko-KR" altLang="en-US" dirty="0"/>
              <a:t>를 설정하면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79514D-4B34-4BB4-939A-B9915E33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31" y="2982223"/>
            <a:ext cx="5018549" cy="783456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7BE22C5-6751-451E-AFBC-414F0F817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F9722F4-BE0E-47CF-A6E5-9F1A3FE3A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380659"/>
              </p:ext>
            </p:extLst>
          </p:nvPr>
        </p:nvGraphicFramePr>
        <p:xfrm>
          <a:off x="6267613" y="4092253"/>
          <a:ext cx="5610256" cy="2269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2CB19C4-11A8-413A-9E7C-48A20F5B2604}"/>
              </a:ext>
            </a:extLst>
          </p:cNvPr>
          <p:cNvSpPr/>
          <p:nvPr/>
        </p:nvSpPr>
        <p:spPr>
          <a:xfrm>
            <a:off x="7408369" y="2800231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769692A4-3619-4C54-94C9-A8AFAB6E9399}"/>
              </a:ext>
            </a:extLst>
          </p:cNvPr>
          <p:cNvSpPr/>
          <p:nvPr/>
        </p:nvSpPr>
        <p:spPr>
          <a:xfrm>
            <a:off x="7998687" y="2800231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D070BD1-0DD8-4DD1-954C-80BF2096949D}"/>
              </a:ext>
            </a:extLst>
          </p:cNvPr>
          <p:cNvSpPr/>
          <p:nvPr/>
        </p:nvSpPr>
        <p:spPr>
          <a:xfrm>
            <a:off x="9268123" y="2803729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0E4E52D-4629-1389-5551-2520A316C724}"/>
              </a:ext>
            </a:extLst>
          </p:cNvPr>
          <p:cNvSpPr/>
          <p:nvPr/>
        </p:nvSpPr>
        <p:spPr>
          <a:xfrm>
            <a:off x="7519652" y="3853878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E687566-FA8E-B63C-1ECE-14B7C1FC5D41}"/>
              </a:ext>
            </a:extLst>
          </p:cNvPr>
          <p:cNvSpPr/>
          <p:nvPr/>
        </p:nvSpPr>
        <p:spPr>
          <a:xfrm>
            <a:off x="8140276" y="3853878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CBEED51-A45C-0394-07F2-A7D2DF5466B5}"/>
              </a:ext>
            </a:extLst>
          </p:cNvPr>
          <p:cNvSpPr/>
          <p:nvPr/>
        </p:nvSpPr>
        <p:spPr>
          <a:xfrm>
            <a:off x="9390792" y="3853878"/>
            <a:ext cx="301841" cy="36398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9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D56CE-D1D8-4376-A01F-875D32F9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MPC Tempo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D83CB-F18F-4626-BB8A-322493213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점으로 빠르기를 조절</a:t>
            </a:r>
            <a:endParaRPr lang="en-US" altLang="ko-KR" dirty="0"/>
          </a:p>
          <a:p>
            <a:pPr lvl="1"/>
            <a:r>
              <a:rPr lang="ko-KR" altLang="en-US" dirty="0"/>
              <a:t>점점 빨라지거나</a:t>
            </a:r>
            <a:r>
              <a:rPr lang="en-US" altLang="ko-KR" dirty="0"/>
              <a:t>(</a:t>
            </a:r>
            <a:r>
              <a:rPr lang="en-US" altLang="ko-KR" i="1" dirty="0"/>
              <a:t>accel.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점점 </a:t>
            </a:r>
            <a:r>
              <a:rPr lang="ko-KR" altLang="en-US" dirty="0" err="1"/>
              <a:t>느려지거나</a:t>
            </a:r>
            <a:r>
              <a:rPr lang="en-US" altLang="ko-KR" dirty="0"/>
              <a:t>(</a:t>
            </a:r>
            <a:r>
              <a:rPr lang="en-US" altLang="ko-KR" i="1" dirty="0"/>
              <a:t>rit.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빨라졌다 느려졌다 하도록</a:t>
            </a:r>
            <a:br>
              <a:rPr lang="en-US" altLang="ko-KR" dirty="0"/>
            </a:br>
            <a:r>
              <a:rPr lang="ko-KR" altLang="en-US" dirty="0"/>
              <a:t>만들 수 있습니다</a:t>
            </a:r>
            <a:r>
              <a:rPr lang="en-US" altLang="ko-KR" dirty="0"/>
              <a:t>.</a:t>
            </a:r>
          </a:p>
          <a:p>
            <a:r>
              <a:rPr lang="en-US" altLang="ko-KR" sz="2000" dirty="0"/>
              <a:t>MPC Tempo</a:t>
            </a:r>
            <a:r>
              <a:rPr lang="ko-KR" altLang="en-US" sz="2000" dirty="0"/>
              <a:t> 영향을 받는 구간에서</a:t>
            </a:r>
            <a:br>
              <a:rPr lang="en-US" altLang="ko-KR" sz="2000" dirty="0"/>
            </a:br>
            <a:r>
              <a:rPr lang="ko-KR" altLang="en-US" sz="2000" dirty="0"/>
              <a:t>일반적인 </a:t>
            </a:r>
            <a:r>
              <a:rPr lang="en-US" altLang="ko-KR" sz="2000" dirty="0"/>
              <a:t>tempo </a:t>
            </a:r>
            <a:r>
              <a:rPr lang="ko-KR" altLang="en-US" sz="2000" dirty="0"/>
              <a:t>표기를 사용하면</a:t>
            </a:r>
            <a:br>
              <a:rPr lang="en-US" altLang="ko-KR" sz="2000" dirty="0"/>
            </a:br>
            <a:r>
              <a:rPr lang="ko-KR" altLang="en-US" sz="2000" dirty="0"/>
              <a:t>이를 무시하고 </a:t>
            </a:r>
            <a:r>
              <a:rPr lang="en-US" altLang="ko-KR" sz="2000" dirty="0"/>
              <a:t>MPC</a:t>
            </a:r>
            <a:r>
              <a:rPr lang="ko-KR" altLang="en-US" sz="2000" dirty="0"/>
              <a:t>의 효과를 따릅니다</a:t>
            </a:r>
            <a:r>
              <a:rPr lang="en-US" altLang="ko-KR" sz="2000" dirty="0"/>
              <a:t>.</a:t>
            </a:r>
            <a:endParaRPr lang="en-US" altLang="ko-KR" sz="1800" dirty="0"/>
          </a:p>
          <a:p>
            <a:r>
              <a:rPr lang="en-US" altLang="ko-KR" sz="2000" dirty="0"/>
              <a:t>MPC Tempo</a:t>
            </a:r>
            <a:r>
              <a:rPr lang="ko-KR" altLang="en-US" sz="2000" dirty="0"/>
              <a:t>의 마지막 점 이후에</a:t>
            </a:r>
            <a:br>
              <a:rPr lang="en-US" altLang="ko-KR" sz="2000" dirty="0"/>
            </a:br>
            <a:r>
              <a:rPr lang="ko-KR" altLang="en-US" sz="2000" dirty="0"/>
              <a:t>일반적인 </a:t>
            </a:r>
            <a:r>
              <a:rPr lang="en-US" altLang="ko-KR" sz="2000" dirty="0"/>
              <a:t>tempo </a:t>
            </a:r>
            <a:r>
              <a:rPr lang="ko-KR" altLang="en-US" sz="2000" dirty="0"/>
              <a:t>표기를 사용하면</a:t>
            </a:r>
            <a:br>
              <a:rPr lang="en-US" altLang="ko-KR" sz="2000" dirty="0"/>
            </a:br>
            <a:r>
              <a:rPr lang="ko-KR" altLang="en-US" sz="2000" dirty="0"/>
              <a:t>이에 따라 빠르기가 맞춰집니다</a:t>
            </a:r>
            <a:r>
              <a:rPr lang="en-US" altLang="ko-KR" sz="2000" dirty="0"/>
              <a:t>.</a:t>
            </a:r>
            <a:endParaRPr lang="ko-KR" altLang="en-US" sz="1800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A0FB9898-EDD6-42D8-8130-812DF66C4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ko-KR" dirty="0"/>
              <a:t>NWC</a:t>
            </a:r>
            <a:r>
              <a:rPr lang="ko-KR" altLang="en-US" dirty="0"/>
              <a:t> 심화 사용법 익히기</a:t>
            </a:r>
            <a:endParaRPr lang="en-US" altLang="ko-KR" dirty="0"/>
          </a:p>
          <a:p>
            <a:pPr lvl="1"/>
            <a:r>
              <a:rPr lang="en-US" altLang="ko-KR" dirty="0"/>
              <a:t>Insert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Multi-Measure Rest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Dynamic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Custom Note Velocity / Channel Volume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Flow Direction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Performance Style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Special Ending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Tempo Variance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Text</a:t>
            </a:r>
          </a:p>
          <a:p>
            <a:pPr lvl="2"/>
            <a:r>
              <a:rPr lang="en-US" altLang="ko-KR" dirty="0">
                <a:solidFill>
                  <a:schemeClr val="accent2"/>
                </a:solidFill>
              </a:rPr>
              <a:t>Change Instrument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Transposition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8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D56CE-D1D8-4376-A01F-875D32F9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Tempo </a:t>
            </a:r>
            <a:r>
              <a:rPr lang="ko-KR" altLang="en-US" dirty="0"/>
              <a:t>팁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2D8B48E-A03D-91A5-666C-254782DD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MPC </a:t>
            </a:r>
            <a:r>
              <a:rPr lang="ko-KR" altLang="en-US" dirty="0"/>
              <a:t>없이도</a:t>
            </a:r>
            <a:r>
              <a:rPr lang="en-US" altLang="ko-KR" dirty="0"/>
              <a:t>, </a:t>
            </a:r>
            <a:r>
              <a:rPr lang="ko-KR" altLang="en-US" dirty="0" err="1"/>
              <a:t>빠르기표를</a:t>
            </a:r>
            <a:r>
              <a:rPr lang="ko-KR" altLang="en-US" dirty="0"/>
              <a:t> 여기저기에 배치해 속도 변화를 줄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빠르기표만</a:t>
            </a:r>
            <a:r>
              <a:rPr lang="ko-KR" altLang="en-US" dirty="0"/>
              <a:t> 전용으로 두는 </a:t>
            </a:r>
            <a:r>
              <a:rPr lang="en-US" altLang="ko-KR" dirty="0"/>
              <a:t>staff</a:t>
            </a:r>
            <a:r>
              <a:rPr lang="ko-KR" altLang="en-US" dirty="0"/>
              <a:t>를 하나 만들어도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NWC</a:t>
            </a:r>
            <a:r>
              <a:rPr lang="ko-KR" altLang="en-US" dirty="0">
                <a:solidFill>
                  <a:schemeClr val="accent1"/>
                </a:solidFill>
              </a:rPr>
              <a:t>에서 만들기는 어렵지만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이것을 적용하면 훨씬 자연스럽게 들리겠죠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1" name="elise (ending)">
            <a:hlinkClick r:id="" action="ppaction://media"/>
            <a:extLst>
              <a:ext uri="{FF2B5EF4-FFF2-40B4-BE49-F238E27FC236}">
                <a16:creationId xmlns:a16="http://schemas.microsoft.com/office/drawing/2014/main" id="{1FECB0AD-0192-D25D-99B1-518493467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5851" y="4821759"/>
            <a:ext cx="487363" cy="4873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66FDCF-14C3-B39B-DDBB-3F6CBA714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103" y="3313471"/>
            <a:ext cx="5597550" cy="3276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9E14BD-4459-45D7-EA42-00B68840198E}"/>
              </a:ext>
            </a:extLst>
          </p:cNvPr>
          <p:cNvSpPr txBox="1"/>
          <p:nvPr/>
        </p:nvSpPr>
        <p:spPr>
          <a:xfrm>
            <a:off x="7502781" y="5602069"/>
            <a:ext cx="399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베토벤의 곡 </a:t>
            </a:r>
            <a:r>
              <a:rPr lang="en-US" altLang="ko-KR" dirty="0"/>
              <a:t>&lt;Für Elise&gt;</a:t>
            </a:r>
            <a:r>
              <a:rPr lang="ko-KR" altLang="en-US" dirty="0"/>
              <a:t>의 마지막 부분</a:t>
            </a:r>
            <a:endParaRPr lang="en-US" altLang="ko-KR" dirty="0"/>
          </a:p>
          <a:p>
            <a:pPr algn="ctr"/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템포 느려지는 것에 주목</a:t>
            </a:r>
            <a:r>
              <a:rPr lang="en-US" altLang="ko-KR" dirty="0">
                <a:solidFill>
                  <a:schemeClr val="accent6"/>
                </a:solidFill>
              </a:rPr>
              <a:t>!)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4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E177E-BC8C-400E-A877-FF045F0A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MPC Volume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4E5805-2A99-47A3-8D42-64468A0241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다중 점으로 음량을 조절</a:t>
            </a:r>
            <a:endParaRPr lang="en-US" altLang="ko-KR" sz="2000" dirty="0"/>
          </a:p>
          <a:p>
            <a:pPr lvl="1"/>
            <a:r>
              <a:rPr lang="ko-KR" altLang="en-US" sz="1800" dirty="0"/>
              <a:t>정밀하게 음량을 조절하거나</a:t>
            </a:r>
            <a:endParaRPr lang="en-US" altLang="ko-KR" sz="1800" dirty="0"/>
          </a:p>
          <a:p>
            <a:pPr lvl="1"/>
            <a:r>
              <a:rPr lang="ko-KR" altLang="en-US" sz="1800" dirty="0"/>
              <a:t>극단적으로 음량을 변화시키거나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페이드</a:t>
            </a:r>
            <a:r>
              <a:rPr lang="ko-KR" altLang="en-US" sz="1800" dirty="0"/>
              <a:t> 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페이드</a:t>
            </a:r>
            <a:r>
              <a:rPr lang="ko-KR" altLang="en-US" sz="1800" dirty="0"/>
              <a:t> 아웃 등의 효과를</a:t>
            </a:r>
            <a:br>
              <a:rPr lang="en-US" altLang="ko-KR" sz="1800" dirty="0"/>
            </a:br>
            <a:r>
              <a:rPr lang="ko-KR" altLang="en-US" sz="1800" dirty="0"/>
              <a:t>만들 수 있습니다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Channel Volume</a:t>
            </a:r>
            <a:r>
              <a:rPr lang="ko-KR" altLang="en-US" sz="2000" dirty="0"/>
              <a:t>과 관련됩니다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기본값은 </a:t>
            </a:r>
            <a:r>
              <a:rPr lang="en-US" altLang="ko-KR" sz="1800" dirty="0"/>
              <a:t>127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최대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800" dirty="0" err="1"/>
              <a:t>셈여림</a:t>
            </a:r>
            <a:r>
              <a:rPr lang="en-US" altLang="ko-KR" sz="1800" dirty="0">
                <a:solidFill>
                  <a:schemeClr val="accent6"/>
                </a:solidFill>
              </a:rPr>
              <a:t>(Dynamic Velocity)</a:t>
            </a:r>
            <a:r>
              <a:rPr lang="ko-KR" altLang="en-US" sz="1800" dirty="0"/>
              <a:t>과 독립</a:t>
            </a:r>
            <a:endParaRPr lang="en-US" altLang="ko-KR" sz="1800" dirty="0"/>
          </a:p>
          <a:p>
            <a:pPr lvl="1"/>
            <a:r>
              <a:rPr lang="en-US" altLang="ko-KR" sz="1800" dirty="0"/>
              <a:t>MPC Volume</a:t>
            </a:r>
            <a:r>
              <a:rPr lang="ko-KR" altLang="en-US" sz="1800" dirty="0"/>
              <a:t>의 영향을 받는 구간에서</a:t>
            </a:r>
            <a:br>
              <a:rPr lang="en-US" altLang="ko-KR" sz="1800" dirty="0"/>
            </a:br>
            <a:r>
              <a:rPr lang="en-US" altLang="ko-KR" sz="1800" dirty="0"/>
              <a:t>Dynamic Channel Volume</a:t>
            </a:r>
            <a:r>
              <a:rPr lang="ko-KR" altLang="en-US" sz="1800" dirty="0"/>
              <a:t>을 변경해도</a:t>
            </a:r>
            <a:br>
              <a:rPr lang="en-US" altLang="ko-KR" sz="1800" dirty="0"/>
            </a:br>
            <a:r>
              <a:rPr lang="ko-KR" altLang="en-US" sz="1800" dirty="0"/>
              <a:t>이를 무시하고 </a:t>
            </a:r>
            <a:r>
              <a:rPr lang="en-US" altLang="ko-KR" sz="1800" dirty="0"/>
              <a:t>MPC</a:t>
            </a:r>
            <a:r>
              <a:rPr lang="ko-KR" altLang="en-US" sz="1800" dirty="0"/>
              <a:t>의 효과를 따릅니다</a:t>
            </a:r>
            <a:r>
              <a:rPr lang="en-US" altLang="ko-KR" sz="1800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B96BFE0-5F8C-41A8-B6B0-4EABFA9772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pic>
        <p:nvPicPr>
          <p:cNvPr id="6" name="활공의 선율 (전주)">
            <a:hlinkClick r:id="" action="ppaction://media"/>
            <a:extLst>
              <a:ext uri="{FF2B5EF4-FFF2-40B4-BE49-F238E27FC236}">
                <a16:creationId xmlns:a16="http://schemas.microsoft.com/office/drawing/2014/main" id="{1B64D13C-84E7-4889-9D81-078CB9155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178" y="3054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9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47FAD-111C-4748-919A-8C13862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MPC Stereo Pan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092A6E-4926-406D-8DDF-88CD0A4AEB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F80E15-36D5-474A-8E37-06B41D0A13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점으로 좌우 소리 비율 조절</a:t>
            </a:r>
            <a:endParaRPr lang="en-US" altLang="ko-KR" dirty="0"/>
          </a:p>
          <a:p>
            <a:pPr lvl="1"/>
            <a:r>
              <a:rPr lang="ko-KR" altLang="en-US" sz="1800" dirty="0"/>
              <a:t>스테레오 음악에서</a:t>
            </a:r>
            <a:endParaRPr lang="en-US" altLang="ko-KR" sz="1800" dirty="0"/>
          </a:p>
          <a:p>
            <a:pPr lvl="1"/>
            <a:r>
              <a:rPr lang="ko-KR" altLang="en-US" sz="1800" dirty="0"/>
              <a:t>왼쪽 스피커에서만 들리게 하거나</a:t>
            </a:r>
            <a:endParaRPr lang="en-US" altLang="ko-KR" sz="1800" dirty="0"/>
          </a:p>
          <a:p>
            <a:pPr lvl="1"/>
            <a:r>
              <a:rPr lang="ko-KR" altLang="en-US" sz="1800" dirty="0"/>
              <a:t>오른쪽 스피커에서만 들리도록 하여</a:t>
            </a:r>
            <a:endParaRPr lang="en-US" altLang="ko-KR" sz="1800" dirty="0"/>
          </a:p>
          <a:p>
            <a:pPr lvl="1"/>
            <a:r>
              <a:rPr lang="ko-KR" altLang="en-US" sz="1800" dirty="0"/>
              <a:t>파트별로 공간 배치를 달리한 효과를</a:t>
            </a:r>
            <a:br>
              <a:rPr lang="en-US" altLang="ko-KR" sz="1800" dirty="0"/>
            </a:br>
            <a:r>
              <a:rPr lang="ko-KR" altLang="en-US" sz="1800" dirty="0"/>
              <a:t>줄 수 있습니다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기본값은 </a:t>
            </a:r>
            <a:r>
              <a:rPr lang="en-US" altLang="ko-KR" sz="1800" dirty="0"/>
              <a:t>64</a:t>
            </a:r>
            <a:r>
              <a:rPr lang="en-US" altLang="ko-KR" sz="1800" dirty="0">
                <a:solidFill>
                  <a:schemeClr val="accent6"/>
                </a:solidFill>
              </a:rPr>
              <a:t>(</a:t>
            </a:r>
            <a:r>
              <a:rPr lang="ko-KR" altLang="en-US" sz="1800" dirty="0">
                <a:solidFill>
                  <a:schemeClr val="accent6"/>
                </a:solidFill>
              </a:rPr>
              <a:t>양쪽에서 똑같은 크기로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ko-KR" altLang="en-US" sz="1800" dirty="0"/>
              <a:t>값을 </a:t>
            </a:r>
            <a:r>
              <a:rPr lang="en-US" altLang="ko-KR" sz="1800" dirty="0"/>
              <a:t>0</a:t>
            </a:r>
            <a:r>
              <a:rPr lang="ko-KR" altLang="en-US" sz="1800" dirty="0"/>
              <a:t>으로 하면 왼쪽에서만 들림</a:t>
            </a:r>
            <a:endParaRPr lang="en-US" altLang="ko-KR" sz="1800" dirty="0"/>
          </a:p>
          <a:p>
            <a:pPr lvl="1"/>
            <a:r>
              <a:rPr lang="ko-KR" altLang="en-US" sz="1800" dirty="0"/>
              <a:t>값을 </a:t>
            </a:r>
            <a:r>
              <a:rPr lang="en-US" altLang="ko-KR" sz="1800" dirty="0"/>
              <a:t>127</a:t>
            </a:r>
            <a:r>
              <a:rPr lang="ko-KR" altLang="en-US" sz="1800" dirty="0"/>
              <a:t>로 하면 오른쪽에서만 들림</a:t>
            </a:r>
            <a:endParaRPr lang="en-US" altLang="ko-KR" sz="1800" dirty="0"/>
          </a:p>
        </p:txBody>
      </p:sp>
      <p:pic>
        <p:nvPicPr>
          <p:cNvPr id="3" name="without MPC Pan">
            <a:hlinkClick r:id="" action="ppaction://media"/>
            <a:extLst>
              <a:ext uri="{FF2B5EF4-FFF2-40B4-BE49-F238E27FC236}">
                <a16:creationId xmlns:a16="http://schemas.microsoft.com/office/drawing/2014/main" id="{069791C6-D82C-2610-8035-E25E55512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6098" y="5593397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818BC-BEB1-59A7-47F6-D6BF30F178CB}"/>
              </a:ext>
            </a:extLst>
          </p:cNvPr>
          <p:cNvSpPr txBox="1"/>
          <p:nvPr/>
        </p:nvSpPr>
        <p:spPr>
          <a:xfrm>
            <a:off x="7483149" y="5525869"/>
            <a:ext cx="155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MPC Pan</a:t>
            </a:r>
            <a:br>
              <a:rPr lang="en-US" altLang="ko-KR" dirty="0"/>
            </a:br>
            <a:r>
              <a:rPr lang="ko-KR" altLang="en-US" dirty="0"/>
              <a:t>적용 안 한 것</a:t>
            </a:r>
          </a:p>
        </p:txBody>
      </p:sp>
      <p:pic>
        <p:nvPicPr>
          <p:cNvPr id="7" name="MPC Pan">
            <a:hlinkClick r:id="" action="ppaction://media"/>
            <a:extLst>
              <a:ext uri="{FF2B5EF4-FFF2-40B4-BE49-F238E27FC236}">
                <a16:creationId xmlns:a16="http://schemas.microsoft.com/office/drawing/2014/main" id="{28F6B04C-9709-DB0B-1E8B-1EBE30F040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73688" y="5593397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0D7DF-48E1-D254-E81D-A9F494A75B2C}"/>
              </a:ext>
            </a:extLst>
          </p:cNvPr>
          <p:cNvSpPr txBox="1"/>
          <p:nvPr/>
        </p:nvSpPr>
        <p:spPr>
          <a:xfrm>
            <a:off x="9890739" y="5525869"/>
            <a:ext cx="155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MPC Pan</a:t>
            </a:r>
            <a:br>
              <a:rPr lang="en-US" altLang="ko-KR" dirty="0"/>
            </a:br>
            <a:r>
              <a:rPr lang="ko-KR" altLang="en-US" dirty="0"/>
              <a:t>적용한 것</a:t>
            </a:r>
          </a:p>
        </p:txBody>
      </p:sp>
    </p:spTree>
    <p:extLst>
      <p:ext uri="{BB962C8B-B14F-4D97-AF65-F5344CB8AC3E}">
        <p14:creationId xmlns:p14="http://schemas.microsoft.com/office/powerpoint/2010/main" val="321357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36861-F3A0-44A6-9C9C-CD8F5BD1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MPC Pitch Bend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4D236C-21EC-41AD-8FB7-0FC312650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A4CE8-95E5-4426-A0E5-229B6117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399"/>
            <a:ext cx="4754880" cy="468963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다중 점으로 음 높이 조절</a:t>
            </a:r>
            <a:endParaRPr lang="en-US" altLang="ko-KR" sz="2000" dirty="0"/>
          </a:p>
          <a:p>
            <a:pPr lvl="1"/>
            <a:r>
              <a:rPr lang="ko-KR" altLang="en-US" sz="1800" dirty="0"/>
              <a:t>기계가 고장이 나서 음이 곤두박질치는 효과 또는 도플러 효과를 </a:t>
            </a:r>
            <a:r>
              <a:rPr lang="ko-KR" altLang="en-US" sz="1800" dirty="0" err="1"/>
              <a:t>흉내낼</a:t>
            </a:r>
            <a:r>
              <a:rPr lang="ko-KR" altLang="en-US" sz="1800" dirty="0"/>
              <a:t> 때</a:t>
            </a:r>
            <a:br>
              <a:rPr lang="en-US" altLang="ko-KR" sz="1800" dirty="0"/>
            </a:br>
            <a:r>
              <a:rPr lang="ko-KR" altLang="en-US" sz="1800" dirty="0"/>
              <a:t>사용할 수 있지만</a:t>
            </a:r>
            <a:r>
              <a:rPr lang="en-US" altLang="ko-KR" sz="1800" dirty="0"/>
              <a:t>…</a:t>
            </a:r>
          </a:p>
          <a:p>
            <a:r>
              <a:rPr lang="ko-KR" altLang="en-US" sz="2000" dirty="0"/>
              <a:t>버그인지 가끔 이 기능이 </a:t>
            </a:r>
            <a:r>
              <a:rPr lang="ko-KR" altLang="en-US" sz="2000" dirty="0">
                <a:solidFill>
                  <a:schemeClr val="accent2"/>
                </a:solidFill>
              </a:rPr>
              <a:t>돌이킬 수</a:t>
            </a:r>
            <a:br>
              <a:rPr lang="en-US" altLang="ko-KR" sz="2000" dirty="0">
                <a:solidFill>
                  <a:schemeClr val="accent2"/>
                </a:solidFill>
              </a:rPr>
            </a:br>
            <a:r>
              <a:rPr lang="ko-KR" altLang="en-US" sz="2000" dirty="0">
                <a:solidFill>
                  <a:schemeClr val="accent2"/>
                </a:solidFill>
              </a:rPr>
              <a:t>없는 변화를 가져오는 경우</a:t>
            </a:r>
            <a:r>
              <a:rPr lang="ko-KR" altLang="en-US" sz="2000" dirty="0"/>
              <a:t>가 존재</a:t>
            </a:r>
            <a:endParaRPr lang="en-US" altLang="ko-KR" sz="2000" dirty="0"/>
          </a:p>
          <a:p>
            <a:pPr lvl="1"/>
            <a:r>
              <a:rPr lang="ko-KR" altLang="en-US" sz="1800" dirty="0"/>
              <a:t>이 경우 여러 번 </a:t>
            </a:r>
            <a:r>
              <a:rPr lang="en-US" altLang="ko-KR" sz="1800" dirty="0"/>
              <a:t>MPC Pitch </a:t>
            </a:r>
            <a:r>
              <a:rPr lang="ko-KR" altLang="en-US" sz="1800" dirty="0"/>
              <a:t>사용 시</a:t>
            </a:r>
            <a:endParaRPr lang="en-US" altLang="ko-KR" sz="1800" dirty="0"/>
          </a:p>
          <a:p>
            <a:pPr lvl="2"/>
            <a:r>
              <a:rPr lang="ko-KR" altLang="en-US" sz="1600" dirty="0"/>
              <a:t>값이 </a:t>
            </a:r>
            <a:r>
              <a:rPr lang="en-US" altLang="ko-KR" sz="1600" dirty="0"/>
              <a:t>0</a:t>
            </a:r>
            <a:r>
              <a:rPr lang="ko-KR" altLang="en-US" sz="1600" dirty="0"/>
              <a:t>에서 새로 시작하지 않고 누적됩니다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chemeClr val="accent3"/>
                </a:solidFill>
              </a:rPr>
              <a:t>원래 음 높이를 찾지 못하게 될 수 있습니다</a:t>
            </a:r>
            <a:r>
              <a:rPr lang="en-US" altLang="ko-KR" sz="1600" dirty="0">
                <a:solidFill>
                  <a:schemeClr val="accent3"/>
                </a:solidFill>
              </a:rPr>
              <a:t>!</a:t>
            </a:r>
          </a:p>
          <a:p>
            <a:pPr lvl="1"/>
            <a:r>
              <a:rPr lang="ko-KR" altLang="en-US" sz="1800" dirty="0"/>
              <a:t>이 경우 악보에서 </a:t>
            </a:r>
            <a:r>
              <a:rPr lang="en-US" altLang="ko-KR" sz="1800" dirty="0"/>
              <a:t>MPC Pitch</a:t>
            </a:r>
            <a:r>
              <a:rPr lang="ko-KR" altLang="en-US" sz="1800" dirty="0"/>
              <a:t>를 지워도</a:t>
            </a:r>
            <a:endParaRPr lang="en-US" altLang="ko-KR" sz="1800" dirty="0"/>
          </a:p>
          <a:p>
            <a:pPr lvl="2"/>
            <a:r>
              <a:rPr lang="ko-KR" altLang="en-US" sz="1600" dirty="0">
                <a:solidFill>
                  <a:schemeClr val="accent3"/>
                </a:solidFill>
              </a:rPr>
              <a:t>효과가 남아있습니다</a:t>
            </a:r>
            <a:r>
              <a:rPr lang="en-US" altLang="ko-KR" sz="1600" dirty="0">
                <a:solidFill>
                  <a:schemeClr val="accent3"/>
                </a:solidFill>
              </a:rPr>
              <a:t>!</a:t>
            </a:r>
          </a:p>
          <a:p>
            <a:pPr lvl="1"/>
            <a:r>
              <a:rPr lang="ko-KR" altLang="en-US" sz="1800" dirty="0">
                <a:solidFill>
                  <a:schemeClr val="accent2"/>
                </a:solidFill>
              </a:rPr>
              <a:t>버그를 만나면 프로젝트를 저장하지 말고 다시 여세요</a:t>
            </a:r>
            <a:r>
              <a:rPr lang="en-US" altLang="ko-KR" sz="1800" dirty="0">
                <a:solidFill>
                  <a:schemeClr val="accent2"/>
                </a:solidFill>
              </a:rPr>
              <a:t>.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8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7953-61EF-412F-9FBB-B406E262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MPC Reverb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99C111-59B6-4316-A977-C26D90460C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37F52-AC5B-47DB-A287-D7C8BB1BA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다중 점으로 반향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울림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ko-KR" altLang="en-US" dirty="0"/>
              <a:t>효과 조절</a:t>
            </a:r>
            <a:endParaRPr lang="en-US" altLang="ko-KR" dirty="0"/>
          </a:p>
          <a:p>
            <a:pPr lvl="1"/>
            <a:r>
              <a:rPr lang="ko-KR" altLang="en-US" sz="1800" dirty="0"/>
              <a:t>노래를 생동감 있게 만들고 싶을 때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실제 연주하는 것처럼 들리게 할 때</a:t>
            </a:r>
            <a:br>
              <a:rPr lang="en-US" altLang="ko-KR" sz="1800" dirty="0"/>
            </a:br>
            <a:r>
              <a:rPr lang="ko-KR" altLang="en-US" sz="1800" dirty="0"/>
              <a:t>사용할 수 있습니다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그러나 효과가 잘 느껴지지 않습니다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800" dirty="0"/>
              <a:t>6</a:t>
            </a:r>
            <a:r>
              <a:rPr lang="ko-KR" altLang="en-US" sz="1800" dirty="0"/>
              <a:t>주차에 반향 효과를 제대로 넣는</a:t>
            </a:r>
            <a:r>
              <a:rPr lang="en-US" altLang="ko-KR" sz="1800" dirty="0"/>
              <a:t> </a:t>
            </a:r>
            <a:r>
              <a:rPr lang="ko-KR" altLang="en-US" sz="1800" dirty="0"/>
              <a:t>법을</a:t>
            </a:r>
            <a:br>
              <a:rPr lang="en-US" altLang="ko-KR" sz="1800" dirty="0"/>
            </a:br>
            <a:r>
              <a:rPr lang="ko-KR" altLang="en-US" sz="1800" dirty="0"/>
              <a:t>배웁니다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그것을 배우면 굳이 여기서 </a:t>
            </a:r>
            <a:r>
              <a:rPr lang="en-US" altLang="ko-KR" sz="1800" dirty="0"/>
              <a:t>MPC Reverb</a:t>
            </a:r>
            <a:r>
              <a:rPr lang="ko-KR" altLang="en-US" sz="1800" dirty="0"/>
              <a:t>를</a:t>
            </a:r>
            <a:br>
              <a:rPr lang="en-US" altLang="ko-KR" sz="1800" dirty="0"/>
            </a:br>
            <a:r>
              <a:rPr lang="ko-KR" altLang="en-US" sz="1800" dirty="0"/>
              <a:t>사용하지 않아도 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3806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45F00-311B-4C25-AE8F-2161961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Multi-Point Controller (MPC)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24526F-BBC3-4427-9E1B-BD0F52CF43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09880-1FAA-4F2D-AF82-E19912C52C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그 외에도 여러 가지 기능이 있지만</a:t>
            </a:r>
            <a:endParaRPr lang="en-US" altLang="ko-KR" dirty="0"/>
          </a:p>
          <a:p>
            <a:pPr lvl="1"/>
            <a:r>
              <a:rPr lang="ko-KR" altLang="en-US" dirty="0"/>
              <a:t>익혀서 쓸 만한 기능은 앞에서 소개한 것들 정도인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전자 피아노에도 있는</a:t>
            </a:r>
            <a:br>
              <a:rPr lang="en-US" altLang="ko-KR" dirty="0"/>
            </a:b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전자 피아노도 </a:t>
            </a:r>
            <a:r>
              <a:rPr lang="en-US" altLang="ko-KR" dirty="0"/>
              <a:t>MIDI</a:t>
            </a:r>
            <a:r>
              <a:rPr lang="ko-KR" altLang="en-US" dirty="0"/>
              <a:t>로 작동하기 때문</a:t>
            </a:r>
          </a:p>
        </p:txBody>
      </p:sp>
    </p:spTree>
    <p:extLst>
      <p:ext uri="{BB962C8B-B14F-4D97-AF65-F5344CB8AC3E}">
        <p14:creationId xmlns:p14="http://schemas.microsoft.com/office/powerpoint/2010/main" val="35004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79B541-EBF0-DEE0-C578-C6E4A1AE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496"/>
            <a:ext cx="12192000" cy="6541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518BA1-364B-680E-BF95-702B5FD5E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93"/>
          <a:stretch/>
        </p:blipFill>
        <p:spPr>
          <a:xfrm>
            <a:off x="4226768" y="2970012"/>
            <a:ext cx="7899918" cy="1612100"/>
          </a:xfrm>
          <a:prstGeom prst="rect">
            <a:avLst/>
          </a:prstGeom>
        </p:spPr>
      </p:pic>
      <p:pic>
        <p:nvPicPr>
          <p:cNvPr id="13" name="MPC everywhere">
            <a:hlinkClick r:id="" action="ppaction://media"/>
            <a:extLst>
              <a:ext uri="{FF2B5EF4-FFF2-40B4-BE49-F238E27FC236}">
                <a16:creationId xmlns:a16="http://schemas.microsoft.com/office/drawing/2014/main" id="{32EF714F-E2D4-18D9-7983-37974D52A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7487" y="4094749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4E5D9A-B763-5355-E336-82BB93D715A0}"/>
              </a:ext>
            </a:extLst>
          </p:cNvPr>
          <p:cNvSpPr txBox="1"/>
          <p:nvPr/>
        </p:nvSpPr>
        <p:spPr>
          <a:xfrm>
            <a:off x="1232580" y="4891387"/>
            <a:ext cx="3339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마디부터 재생합니다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MPC </a:t>
            </a:r>
            <a:r>
              <a:rPr lang="ko-KR" altLang="en-US" dirty="0"/>
              <a:t>효과를 잘 들어보세요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25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심화 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Staff </a:t>
            </a:r>
            <a:r>
              <a:rPr lang="ko-KR" altLang="en-US" dirty="0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140749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45F00-311B-4C25-AE8F-2161961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Staff Properties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09880-1FAA-4F2D-AF82-E19912C52C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보표</a:t>
            </a:r>
            <a:r>
              <a:rPr lang="en-US" altLang="ko-KR" dirty="0">
                <a:solidFill>
                  <a:schemeClr val="accent6"/>
                </a:solidFill>
              </a:rPr>
              <a:t>(Staff)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sz="1800" dirty="0"/>
              <a:t>General </a:t>
            </a:r>
            <a:r>
              <a:rPr lang="ko-KR" altLang="en-US" sz="1800" dirty="0"/>
              <a:t>탭</a:t>
            </a:r>
            <a:r>
              <a:rPr lang="en-US" altLang="ko-KR" sz="1800" dirty="0"/>
              <a:t>: </a:t>
            </a:r>
            <a:r>
              <a:rPr lang="ko-KR" altLang="en-US" sz="1800" dirty="0"/>
              <a:t>저번 시간에 설명했습니다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Visual </a:t>
            </a:r>
            <a:r>
              <a:rPr lang="ko-KR" altLang="en-US" sz="1800" dirty="0"/>
              <a:t>탭</a:t>
            </a:r>
            <a:r>
              <a:rPr lang="en-US" altLang="ko-KR" sz="1800" dirty="0"/>
              <a:t>: </a:t>
            </a:r>
            <a:r>
              <a:rPr lang="ko-KR" altLang="en-US" sz="1800" dirty="0"/>
              <a:t>경계</a:t>
            </a:r>
            <a:r>
              <a:rPr lang="en-US" altLang="ko-KR" sz="1800" dirty="0"/>
              <a:t>, staff</a:t>
            </a:r>
            <a:r>
              <a:rPr lang="ko-KR" altLang="en-US" sz="1800" dirty="0"/>
              <a:t> 선 개수 등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Midi </a:t>
            </a:r>
            <a:r>
              <a:rPr lang="ko-KR" altLang="en-US" sz="1800" dirty="0"/>
              <a:t>탭</a:t>
            </a:r>
            <a:endParaRPr lang="en-US" altLang="ko-KR" sz="1800" dirty="0"/>
          </a:p>
          <a:p>
            <a:pPr lvl="2"/>
            <a:r>
              <a:rPr lang="en-US" altLang="ko-KR" sz="1600" dirty="0"/>
              <a:t>Channel Volume</a:t>
            </a:r>
          </a:p>
          <a:p>
            <a:pPr lvl="3"/>
            <a:r>
              <a:rPr lang="en-US" altLang="ko-KR" sz="1400" dirty="0"/>
              <a:t>Staff </a:t>
            </a:r>
            <a:r>
              <a:rPr lang="ko-KR" altLang="en-US" sz="1400" dirty="0"/>
              <a:t>시작 시에 적용될 음량</a:t>
            </a:r>
            <a:endParaRPr lang="en-US" altLang="ko-KR" sz="1400" dirty="0"/>
          </a:p>
          <a:p>
            <a:pPr lvl="2"/>
            <a:r>
              <a:rPr lang="en-US" altLang="ko-KR" sz="1600" dirty="0"/>
              <a:t>Stereo Pan</a:t>
            </a:r>
          </a:p>
          <a:p>
            <a:pPr lvl="3"/>
            <a:r>
              <a:rPr lang="en-US" altLang="ko-KR" sz="1400" dirty="0"/>
              <a:t>Staff</a:t>
            </a:r>
            <a:r>
              <a:rPr lang="ko-KR" altLang="en-US" sz="1400" dirty="0"/>
              <a:t> 시작 시에 적용될</a:t>
            </a:r>
            <a:r>
              <a:rPr lang="en-US" altLang="ko-KR" sz="1400" dirty="0"/>
              <a:t>, </a:t>
            </a:r>
            <a:r>
              <a:rPr lang="ko-KR" altLang="en-US" sz="1400" dirty="0"/>
              <a:t>좌우 소리 비율</a:t>
            </a:r>
            <a:endParaRPr lang="en-US" altLang="ko-KR" sz="1400" dirty="0"/>
          </a:p>
          <a:p>
            <a:pPr lvl="2"/>
            <a:r>
              <a:rPr lang="en-US" altLang="ko-KR" sz="1600" dirty="0"/>
              <a:t>Channel</a:t>
            </a:r>
          </a:p>
          <a:p>
            <a:pPr lvl="3"/>
            <a:r>
              <a:rPr lang="ko-KR" altLang="en-US" sz="1400" dirty="0"/>
              <a:t>이 </a:t>
            </a:r>
            <a:r>
              <a:rPr lang="en-US" altLang="ko-KR" sz="1400" dirty="0"/>
              <a:t>staff</a:t>
            </a:r>
            <a:r>
              <a:rPr lang="ko-KR" altLang="en-US" sz="1400" dirty="0"/>
              <a:t>가 </a:t>
            </a:r>
            <a:r>
              <a:rPr lang="en-US" altLang="ko-KR" sz="1400" dirty="0"/>
              <a:t>MIDI</a:t>
            </a:r>
            <a:r>
              <a:rPr lang="ko-KR" altLang="en-US" sz="1400" dirty="0"/>
              <a:t>에서 출력될 채널</a:t>
            </a:r>
            <a:endParaRPr lang="en-US" altLang="ko-KR" sz="1400" dirty="0"/>
          </a:p>
          <a:p>
            <a:pPr lvl="3"/>
            <a:r>
              <a:rPr lang="en-US" altLang="ko-KR" sz="1400" dirty="0">
                <a:solidFill>
                  <a:schemeClr val="accent1"/>
                </a:solidFill>
              </a:rPr>
              <a:t>Staff</a:t>
            </a:r>
            <a:r>
              <a:rPr lang="ko-KR" altLang="en-US" sz="1400" dirty="0">
                <a:solidFill>
                  <a:schemeClr val="accent1"/>
                </a:solidFill>
              </a:rPr>
              <a:t>마다 다르게 설정해야 함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lvl="1"/>
            <a:r>
              <a:rPr lang="en-US" altLang="ko-KR" sz="1800" dirty="0"/>
              <a:t>Instrument </a:t>
            </a:r>
            <a:r>
              <a:rPr lang="ko-KR" altLang="en-US" sz="1800" dirty="0"/>
              <a:t>탭</a:t>
            </a:r>
            <a:r>
              <a:rPr lang="en-US" altLang="ko-KR" sz="1800" dirty="0"/>
              <a:t>: staff </a:t>
            </a:r>
            <a:r>
              <a:rPr lang="ko-KR" altLang="en-US" sz="1800" dirty="0"/>
              <a:t>시작 시 악기 설정</a:t>
            </a:r>
            <a:endParaRPr lang="en-US" altLang="ko-KR" sz="1800" dirty="0"/>
          </a:p>
          <a:p>
            <a:pPr lvl="2"/>
            <a:r>
              <a:rPr lang="en-US" altLang="ko-KR" dirty="0"/>
              <a:t>Instrument Change</a:t>
            </a:r>
            <a:r>
              <a:rPr lang="ko-KR" altLang="en-US" dirty="0"/>
              <a:t>와 동일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C1A472-0B44-47F0-8202-DB707AEF4A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9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20115-7333-45C6-9F03-06564AFD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타악기 전용 </a:t>
            </a:r>
            <a:r>
              <a:rPr lang="en-US" altLang="ko-KR" dirty="0"/>
              <a:t>Staff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FEEDA2-323F-415D-A646-63395E8413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387352"/>
            <a:ext cx="4754563" cy="33628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CFED4-D555-4DF2-9E57-CE11E5529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Channel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/>
              <a:t>인 </a:t>
            </a:r>
            <a:r>
              <a:rPr lang="en-US" altLang="ko-KR" dirty="0"/>
              <a:t>staff</a:t>
            </a:r>
            <a:r>
              <a:rPr lang="ko-KR" altLang="en-US" dirty="0"/>
              <a:t>는 특별해서</a:t>
            </a:r>
            <a:endParaRPr lang="en-US" altLang="ko-KR" dirty="0"/>
          </a:p>
          <a:p>
            <a:pPr lvl="1"/>
            <a:r>
              <a:rPr lang="ko-KR" altLang="en-US" dirty="0"/>
              <a:t>모든 음표가 고유의 타악기 소리로 치환됩니다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드럼</a:t>
            </a:r>
            <a:r>
              <a:rPr lang="en-US" altLang="ko-KR" dirty="0"/>
              <a:t>, </a:t>
            </a:r>
            <a:r>
              <a:rPr lang="ko-KR" altLang="en-US" dirty="0"/>
              <a:t>심벌즈</a:t>
            </a:r>
            <a:r>
              <a:rPr lang="en-US" altLang="ko-KR" dirty="0"/>
              <a:t>, </a:t>
            </a:r>
            <a:r>
              <a:rPr lang="ko-KR" altLang="en-US" dirty="0"/>
              <a:t>트라이앵글</a:t>
            </a:r>
            <a:r>
              <a:rPr lang="en-US" altLang="ko-KR" dirty="0"/>
              <a:t>, </a:t>
            </a:r>
            <a:r>
              <a:rPr lang="ko-KR" altLang="en-US" dirty="0"/>
              <a:t>휘파람 등의 소리가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822960" lvl="3" indent="0"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내추럴이</a:t>
            </a:r>
            <a:r>
              <a:rPr lang="ko-KR" altLang="en-US" dirty="0"/>
              <a:t> 빠졌지만 있다고 봐 주세요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DB7427-0211-4FFD-9406-2088ABB0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1527"/>
            <a:ext cx="12192000" cy="1128646"/>
          </a:xfrm>
          <a:prstGeom prst="rect">
            <a:avLst/>
          </a:prstGeom>
        </p:spPr>
      </p:pic>
      <p:pic>
        <p:nvPicPr>
          <p:cNvPr id="7" name="2주차 발표_3">
            <a:hlinkClick r:id="" action="ppaction://media"/>
            <a:extLst>
              <a:ext uri="{FF2B5EF4-FFF2-40B4-BE49-F238E27FC236}">
                <a16:creationId xmlns:a16="http://schemas.microsoft.com/office/drawing/2014/main" id="{BBD7C2B5-521B-4F25-B9A5-35A553A4D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7689" y="38035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ko-KR" dirty="0"/>
              <a:t>NWC</a:t>
            </a:r>
            <a:r>
              <a:rPr lang="ko-KR" altLang="en-US" dirty="0"/>
              <a:t> 심화 사용법 익히기</a:t>
            </a:r>
            <a:endParaRPr lang="en-US" altLang="ko-KR" dirty="0"/>
          </a:p>
          <a:p>
            <a:pPr lvl="1"/>
            <a:r>
              <a:rPr lang="en-US" altLang="ko-KR" dirty="0"/>
              <a:t>Insert</a:t>
            </a:r>
          </a:p>
          <a:p>
            <a:pPr lvl="2"/>
            <a:r>
              <a:rPr lang="en-US" altLang="ko-KR" dirty="0">
                <a:solidFill>
                  <a:schemeClr val="accent2"/>
                </a:solidFill>
              </a:rPr>
              <a:t>Multi-Point Controller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Tempo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Volume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Stereo Pan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Pitch Bend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Reverb</a:t>
            </a:r>
          </a:p>
          <a:p>
            <a:pPr lvl="3"/>
            <a:r>
              <a:rPr lang="ko-KR" altLang="en-US" dirty="0">
                <a:solidFill>
                  <a:schemeClr val="accent6"/>
                </a:solidFill>
              </a:rPr>
              <a:t>기타 등등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/>
              <a:t>Staff</a:t>
            </a:r>
          </a:p>
          <a:p>
            <a:pPr lvl="2"/>
            <a:r>
              <a:rPr lang="en-US" altLang="ko-KR" dirty="0"/>
              <a:t>Channel</a:t>
            </a:r>
          </a:p>
          <a:p>
            <a:pPr lvl="3"/>
            <a:r>
              <a:rPr lang="ko-KR" altLang="en-US" dirty="0"/>
              <a:t>드럼 및 타악기 소리 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71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29035DA-F941-1953-AC85-382BFCA7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73" y="391886"/>
            <a:ext cx="6361254" cy="60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64F1-E89B-1A0F-0323-16158D73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타악기 악보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D38C-8CD3-44E8-83D6-AB802324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깜짝 연습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ko-KR" altLang="en-US" dirty="0"/>
              <a:t>아래처럼 악보를 만들고</a:t>
            </a:r>
            <a:r>
              <a:rPr lang="en-US" altLang="ko-KR" dirty="0"/>
              <a:t>, </a:t>
            </a:r>
            <a:r>
              <a:rPr lang="ko-KR" altLang="en-US" dirty="0"/>
              <a:t>이를 연주하면</a:t>
            </a:r>
            <a:br>
              <a:rPr lang="en-US" altLang="ko-KR" dirty="0"/>
            </a:br>
            <a:r>
              <a:rPr lang="en-US" altLang="ko-KR" dirty="0"/>
              <a:t>Open Triangle </a:t>
            </a:r>
            <a:r>
              <a:rPr lang="ko-KR" altLang="en-US" dirty="0"/>
              <a:t>소리가 나도록 하고 싶습니다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여러분이 직접 이 악보를 만들 수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57253-6653-0575-D6E1-2ACCBD6F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70" y="3594252"/>
            <a:ext cx="3680779" cy="1767993"/>
          </a:xfrm>
          <a:prstGeom prst="rect">
            <a:avLst/>
          </a:prstGeom>
        </p:spPr>
      </p:pic>
      <p:pic>
        <p:nvPicPr>
          <p:cNvPr id="7" name="Triangle">
            <a:hlinkClick r:id="" action="ppaction://media"/>
            <a:extLst>
              <a:ext uri="{FF2B5EF4-FFF2-40B4-BE49-F238E27FC236}">
                <a16:creationId xmlns:a16="http://schemas.microsoft.com/office/drawing/2014/main" id="{BF1BC26A-1B3C-7373-5C79-06BF14528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0459" y="5644186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E151D-37BF-15E1-5869-D7BDDCE36D82}"/>
              </a:ext>
            </a:extLst>
          </p:cNvPr>
          <p:cNvSpPr txBox="1"/>
          <p:nvPr/>
        </p:nvSpPr>
        <p:spPr>
          <a:xfrm>
            <a:off x="6929532" y="492623"/>
            <a:ext cx="4119468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힌트</a:t>
            </a:r>
            <a:r>
              <a:rPr lang="en-US" altLang="ko-KR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8894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64F1-E89B-1A0F-0323-16158D73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타악기 악보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D38C-8CD3-44E8-83D6-AB802324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깜짝 연습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lvl="1"/>
            <a:r>
              <a:rPr lang="ko-KR" altLang="en-US" dirty="0"/>
              <a:t>아래처럼 악보를 만들고</a:t>
            </a:r>
            <a:r>
              <a:rPr lang="en-US" altLang="ko-KR" dirty="0"/>
              <a:t>, </a:t>
            </a:r>
            <a:r>
              <a:rPr lang="ko-KR" altLang="en-US" dirty="0"/>
              <a:t>이를 연주하면</a:t>
            </a:r>
            <a:br>
              <a:rPr lang="en-US" altLang="ko-KR" dirty="0"/>
            </a:br>
            <a:r>
              <a:rPr lang="en-US" altLang="ko-KR" dirty="0"/>
              <a:t>Open Triangle </a:t>
            </a:r>
            <a:r>
              <a:rPr lang="ko-KR" altLang="en-US" dirty="0"/>
              <a:t>소리가 나도록 하고 싶습니다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여러분이 직접 이 악보를 만들 수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1C7FF-7644-DB76-F0E3-F7CED9EC299E}"/>
              </a:ext>
            </a:extLst>
          </p:cNvPr>
          <p:cNvSpPr txBox="1"/>
          <p:nvPr/>
        </p:nvSpPr>
        <p:spPr>
          <a:xfrm>
            <a:off x="6929532" y="1009710"/>
            <a:ext cx="411946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음자리표는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percussion clef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를 사용해 보자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74D20-5C7B-13CD-1266-C59A3C4C024E}"/>
              </a:ext>
            </a:extLst>
          </p:cNvPr>
          <p:cNvSpPr txBox="1"/>
          <p:nvPr/>
        </p:nvSpPr>
        <p:spPr>
          <a:xfrm>
            <a:off x="6929532" y="1525108"/>
            <a:ext cx="4119468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오선지가 아니라 선이 하나인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staff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가 필요한데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Staff Properties – Visual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탭을 건드려볼까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2A9B2-1E95-F1E4-E7A8-2E7163955F72}"/>
              </a:ext>
            </a:extLst>
          </p:cNvPr>
          <p:cNvSpPr txBox="1"/>
          <p:nvPr/>
        </p:nvSpPr>
        <p:spPr>
          <a:xfrm>
            <a:off x="6929532" y="2350800"/>
            <a:ext cx="411946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선 위에 음표를 놓고 들어보면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... D2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음이 나는구나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51708-FB76-9626-6B7B-B529C06281DB}"/>
              </a:ext>
            </a:extLst>
          </p:cNvPr>
          <p:cNvSpPr txBox="1"/>
          <p:nvPr/>
        </p:nvSpPr>
        <p:spPr>
          <a:xfrm>
            <a:off x="6929532" y="2868716"/>
            <a:ext cx="4119468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Open Triangle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은 타악기이니까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...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타악기 전용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staff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를 어떻게 만들더라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052EC-BB86-62A9-1F4E-FAE99B672BC1}"/>
              </a:ext>
            </a:extLst>
          </p:cNvPr>
          <p:cNvSpPr txBox="1"/>
          <p:nvPr/>
        </p:nvSpPr>
        <p:spPr>
          <a:xfrm>
            <a:off x="6929532" y="3694408"/>
            <a:ext cx="4119468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지금은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D2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음에 해당하는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High Tom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소리가 나는데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난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A4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음에 해당하는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Open Triangle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소리를 내고 싶어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0ED51-1114-8A05-1A58-6338F1BA1F49}"/>
              </a:ext>
            </a:extLst>
          </p:cNvPr>
          <p:cNvSpPr txBox="1"/>
          <p:nvPr/>
        </p:nvSpPr>
        <p:spPr>
          <a:xfrm>
            <a:off x="6929532" y="492623"/>
            <a:ext cx="4119468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힌트</a:t>
            </a:r>
            <a:r>
              <a:rPr lang="en-US" altLang="ko-KR" sz="2000" dirty="0">
                <a:solidFill>
                  <a:schemeClr val="tx1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101B2-0A61-7B76-BACF-F2B3184EB2BB}"/>
              </a:ext>
            </a:extLst>
          </p:cNvPr>
          <p:cNvSpPr txBox="1"/>
          <p:nvPr/>
        </p:nvSpPr>
        <p:spPr>
          <a:xfrm>
            <a:off x="6929532" y="4520100"/>
            <a:ext cx="4119468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음표의 위치를 선보다 높게 올리지 않고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 하나의 선에서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A4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음이 나게 할 수는 없을까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?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Staff Properties – Instrument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탭을 한번 보자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75C81-6B5E-CF67-E0BA-7CDBA0FF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70" y="3594252"/>
            <a:ext cx="3680779" cy="1767993"/>
          </a:xfrm>
          <a:prstGeom prst="rect">
            <a:avLst/>
          </a:prstGeom>
        </p:spPr>
      </p:pic>
      <p:pic>
        <p:nvPicPr>
          <p:cNvPr id="8" name="Triangle">
            <a:hlinkClick r:id="" action="ppaction://media"/>
            <a:extLst>
              <a:ext uri="{FF2B5EF4-FFF2-40B4-BE49-F238E27FC236}">
                <a16:creationId xmlns:a16="http://schemas.microsoft.com/office/drawing/2014/main" id="{E45557C5-707C-0575-3DC5-9F9DAA8FC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0459" y="5644186"/>
            <a:ext cx="487363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5CB1D-27D7-B9D7-58A2-2457A7D75973}"/>
              </a:ext>
            </a:extLst>
          </p:cNvPr>
          <p:cNvSpPr txBox="1"/>
          <p:nvPr/>
        </p:nvSpPr>
        <p:spPr>
          <a:xfrm>
            <a:off x="6929532" y="5653569"/>
            <a:ext cx="4119468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음표 머리를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X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자 모양으로 바꾸고 싶어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상단 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[Notes] – [Noteheads] </a:t>
            </a:r>
            <a:r>
              <a:rPr lang="ko-KR" altLang="en-US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메뉴를 사용해 보자</a:t>
            </a:r>
            <a:r>
              <a:rPr lang="en-US" altLang="ko-KR" sz="20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3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4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심화 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Tools </a:t>
            </a:r>
            <a:r>
              <a:rPr lang="ko-KR" altLang="en-US" dirty="0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37614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45F00-311B-4C25-AE8F-2161961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Tools </a:t>
            </a:r>
            <a:r>
              <a:rPr lang="ko-KR" altLang="en-US" dirty="0"/>
              <a:t>메뉴의 다양한 기능들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09880-1FAA-4F2D-AF82-E19912C52C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악보 편집을 돕는 편리한 도구들을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</a:t>
            </a:r>
            <a:endParaRPr lang="en-US" altLang="ko-KR" dirty="0"/>
          </a:p>
          <a:p>
            <a:pPr lvl="1"/>
            <a:r>
              <a:rPr lang="en-US" altLang="ko-KR" dirty="0"/>
              <a:t>Audit (</a:t>
            </a:r>
            <a:r>
              <a:rPr lang="ko-KR" altLang="en-US" dirty="0"/>
              <a:t>검수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Automatic Beam (</a:t>
            </a:r>
            <a:r>
              <a:rPr lang="ko-KR" altLang="en-US" dirty="0"/>
              <a:t>자동 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Transpose Staff (</a:t>
            </a:r>
            <a:r>
              <a:rPr lang="ko-KR" altLang="en-US" dirty="0"/>
              <a:t>음 높이 옮기기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Force Accidentals (</a:t>
            </a:r>
            <a:r>
              <a:rPr lang="ko-KR" altLang="en-US" dirty="0"/>
              <a:t>임시표 붙이기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Options</a:t>
            </a:r>
          </a:p>
          <a:p>
            <a:pPr lvl="1"/>
            <a:r>
              <a:rPr lang="ko-KR" altLang="en-US" dirty="0"/>
              <a:t>만 다뤄보겠습니다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343E5CE-74DE-4CAD-B647-74E3A679DD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080491"/>
            <a:ext cx="4754563" cy="39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87ECA-05F2-4FDB-923B-F0DED8C4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Audit </a:t>
            </a:r>
            <a:r>
              <a:rPr lang="ko-KR" altLang="en-US" dirty="0"/>
              <a:t>연습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EA691C-2F12-4090-9956-806AF3E5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781" y="4175841"/>
            <a:ext cx="8801100" cy="21717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DF671-468C-11CA-5EEE-1A999D3BB2CD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“</a:t>
            </a:r>
            <a:r>
              <a:rPr lang="en-US" altLang="ko-KR" dirty="0" err="1"/>
              <a:t>Tools_Practice.nwc</a:t>
            </a:r>
            <a:r>
              <a:rPr lang="en-US" altLang="ko-KR" dirty="0"/>
              <a:t>”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열어봅시다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 한번 들어봅시다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특별히 이상하지는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악보가 보기에 많이 불편합니다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불편한 점이 보이시나요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5" name="Before Audit">
            <a:hlinkClick r:id="" action="ppaction://media"/>
            <a:extLst>
              <a:ext uri="{FF2B5EF4-FFF2-40B4-BE49-F238E27FC236}">
                <a16:creationId xmlns:a16="http://schemas.microsoft.com/office/drawing/2014/main" id="{AAD40CC4-4CD7-5259-703E-4A170FEED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3014" y="26157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2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87ECA-05F2-4FDB-923B-F0DED8C4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Audit </a:t>
            </a:r>
            <a:r>
              <a:rPr lang="ko-KR" altLang="en-US" dirty="0"/>
              <a:t>연습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이어서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EA691C-2F12-4090-9956-806AF3E5FD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3482161"/>
            <a:ext cx="4754563" cy="1173203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A20B9-88EA-46A0-9880-9DC3D82776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불편한 점을 한번에 싹</a:t>
            </a:r>
            <a:r>
              <a:rPr lang="en-US" altLang="ko-KR" dirty="0"/>
              <a:t>! </a:t>
            </a:r>
            <a:r>
              <a:rPr lang="ko-KR" altLang="en-US" dirty="0"/>
              <a:t>날려봅시다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[Tools] – [Audit] </a:t>
            </a:r>
            <a:r>
              <a:rPr lang="ko-KR" altLang="en-US" dirty="0"/>
              <a:t>메뉴에서</a:t>
            </a:r>
            <a:endParaRPr lang="en-US" altLang="ko-KR" dirty="0"/>
          </a:p>
          <a:p>
            <a:pPr marL="891540" lvl="2" indent="-342900">
              <a:buFont typeface="+mj-lt"/>
              <a:buAutoNum type="arabicPeriod"/>
            </a:pPr>
            <a:r>
              <a:rPr lang="en-US" altLang="ko-KR" dirty="0"/>
              <a:t>Audit Accidentals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dirty="0"/>
              <a:t>Audit Bar Lines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dirty="0"/>
              <a:t>Audit Enharmonic Spelling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ko-KR" dirty="0"/>
              <a:t>Audit Note Stems</a:t>
            </a:r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순서대로 하나씩 적용해 보세요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r>
              <a:rPr lang="ko-KR" altLang="en-US" dirty="0"/>
              <a:t>무엇이 바뀌었나요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변경 전과 변경 후의 음악을 재생해서 들어보세요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33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5461-1915-4AB0-BB79-4AE346DC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Audit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AA00008-F9CB-4683-8A6A-CB58721D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Audit Accidentals</a:t>
            </a:r>
          </a:p>
          <a:p>
            <a:pPr lvl="1"/>
            <a:r>
              <a:rPr lang="ko-KR" altLang="en-US" dirty="0"/>
              <a:t>불필요한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중복된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ko-KR" altLang="en-US" dirty="0"/>
              <a:t>임시표를 제거합니다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Audit Bar Lines</a:t>
            </a:r>
          </a:p>
          <a:p>
            <a:pPr lvl="1"/>
            <a:r>
              <a:rPr lang="ko-KR" altLang="en-US" dirty="0"/>
              <a:t>한 마디에 있어야 하는 박자 수에 맞게 세로줄의 위치를 조정합니다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Audit Enharmonic Spelling</a:t>
            </a:r>
          </a:p>
          <a:p>
            <a:pPr lvl="1"/>
            <a:r>
              <a:rPr lang="ko-KR" altLang="en-US" dirty="0"/>
              <a:t>현재 조표</a:t>
            </a:r>
            <a:r>
              <a:rPr lang="en-US" altLang="ko-KR" dirty="0">
                <a:solidFill>
                  <a:schemeClr val="accent6"/>
                </a:solidFill>
              </a:rPr>
              <a:t>(Key Signature)</a:t>
            </a:r>
            <a:r>
              <a:rPr lang="ko-KR" altLang="en-US" dirty="0"/>
              <a:t>에 따라</a:t>
            </a:r>
            <a:r>
              <a:rPr lang="en-US" altLang="ko-KR" dirty="0"/>
              <a:t> </a:t>
            </a:r>
            <a:r>
              <a:rPr lang="ko-KR" altLang="en-US" dirty="0"/>
              <a:t>음표의 임시표를 일관되게 바꿉니다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Audit Accidentals</a:t>
            </a:r>
            <a:r>
              <a:rPr lang="ko-KR" altLang="en-US" dirty="0"/>
              <a:t>의 기능을 포함한</a:t>
            </a:r>
            <a:r>
              <a:rPr lang="en-US" altLang="ko-KR" dirty="0"/>
              <a:t>, </a:t>
            </a:r>
            <a:r>
              <a:rPr lang="ko-KR" altLang="en-US" dirty="0"/>
              <a:t>더 강력한 기능입니다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플랫이 </a:t>
            </a:r>
            <a:r>
              <a:rPr lang="en-US" altLang="ko-KR" dirty="0"/>
              <a:t>3</a:t>
            </a:r>
            <a:r>
              <a:rPr lang="ko-KR" altLang="en-US" dirty="0"/>
              <a:t>개 붙는 다단조</a:t>
            </a:r>
            <a:r>
              <a:rPr lang="en-US" altLang="ko-KR" dirty="0">
                <a:solidFill>
                  <a:schemeClr val="accent6"/>
                </a:solidFill>
              </a:rPr>
              <a:t>(C minor)</a:t>
            </a:r>
            <a:r>
              <a:rPr lang="ko-KR" altLang="en-US" dirty="0"/>
              <a:t>에서 </a:t>
            </a:r>
            <a:r>
              <a:rPr lang="en-US" altLang="ko-KR" dirty="0"/>
              <a:t>C#</a:t>
            </a:r>
            <a:r>
              <a:rPr lang="ko-KR" altLang="en-US" dirty="0"/>
              <a:t>을 </a:t>
            </a:r>
            <a:r>
              <a:rPr lang="en-US" altLang="ko-KR" dirty="0"/>
              <a:t>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♭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/>
              <a:t>Audit Note Stems</a:t>
            </a:r>
          </a:p>
          <a:p>
            <a:pPr lvl="1"/>
            <a:r>
              <a:rPr lang="ko-KR" altLang="en-US" dirty="0"/>
              <a:t>음표의 줄기 방향을 표준에 맞게 조정합니다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46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01B94-43E9-4572-BD52-42D4077F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Beam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6017E-2F6B-489B-81B4-82A135EF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staff </a:t>
            </a:r>
            <a:r>
              <a:rPr lang="ko-KR" altLang="en-US" dirty="0">
                <a:solidFill>
                  <a:schemeClr val="accent2"/>
                </a:solidFill>
              </a:rPr>
              <a:t>전체</a:t>
            </a:r>
            <a:r>
              <a:rPr lang="ko-KR" altLang="en-US" dirty="0"/>
              <a:t>에 자동으로 빔을 적용해주는 기능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주차에 실습했던 </a:t>
            </a:r>
            <a:r>
              <a:rPr lang="en-US" altLang="ko-KR" dirty="0"/>
              <a:t>“</a:t>
            </a:r>
            <a:r>
              <a:rPr lang="ko-KR" altLang="en-US" dirty="0"/>
              <a:t>모짜르트 </a:t>
            </a:r>
            <a:r>
              <a:rPr lang="en-US" altLang="ko-KR" dirty="0"/>
              <a:t>– </a:t>
            </a:r>
            <a:r>
              <a:rPr lang="ko-KR" altLang="en-US" dirty="0"/>
              <a:t>피아노 소나타 </a:t>
            </a:r>
            <a:r>
              <a:rPr lang="en-US" altLang="ko-KR" dirty="0"/>
              <a:t>15</a:t>
            </a:r>
            <a:r>
              <a:rPr lang="ko-KR" altLang="en-US" dirty="0"/>
              <a:t>번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5 ~ 8</a:t>
            </a:r>
            <a:r>
              <a:rPr lang="ko-KR" altLang="en-US" dirty="0"/>
              <a:t>마디에 적용하면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빔을 일일이 적용하느라 고생할 필요가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34981-EE5F-4CAD-9C99-F08C0726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0333"/>
            <a:ext cx="12192000" cy="677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7FDBFE-3BA8-4AA2-B014-DC5ABC59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65" y="4559152"/>
            <a:ext cx="12192000" cy="74536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28121E5-2F2F-4118-ACCC-2BD8AA45EE8A}"/>
              </a:ext>
            </a:extLst>
          </p:cNvPr>
          <p:cNvSpPr/>
          <p:nvPr/>
        </p:nvSpPr>
        <p:spPr>
          <a:xfrm>
            <a:off x="5724328" y="3870446"/>
            <a:ext cx="710213" cy="58592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3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B4D1D-84C8-4DF4-AC91-4FB821C7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Transpose Staff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EDA01F5-071A-469E-B654-6054FC9F1A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7656" y="2397125"/>
            <a:ext cx="3905250" cy="3343275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40DAD3-5C8E-4BF1-BE9B-9C171A612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191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해당 </a:t>
            </a:r>
            <a:r>
              <a:rPr lang="en-US" altLang="ko-KR" sz="2000" dirty="0"/>
              <a:t>staff </a:t>
            </a:r>
            <a:r>
              <a:rPr lang="ko-KR" altLang="en-US" sz="2000" dirty="0">
                <a:solidFill>
                  <a:schemeClr val="accent2"/>
                </a:solidFill>
              </a:rPr>
              <a:t>전체</a:t>
            </a:r>
            <a:r>
              <a:rPr lang="ko-KR" altLang="en-US" sz="2000" dirty="0"/>
              <a:t>의 음표를 </a:t>
            </a:r>
            <a:r>
              <a:rPr lang="ko-KR" altLang="en-US" sz="2000" dirty="0">
                <a:solidFill>
                  <a:schemeClr val="accent2"/>
                </a:solidFill>
              </a:rPr>
              <a:t>지정한</a:t>
            </a:r>
            <a:br>
              <a:rPr lang="en-US" altLang="ko-KR" sz="2000" dirty="0">
                <a:solidFill>
                  <a:schemeClr val="accent2"/>
                </a:solidFill>
              </a:rPr>
            </a:br>
            <a:r>
              <a:rPr lang="ko-KR" altLang="en-US" sz="2000" dirty="0">
                <a:solidFill>
                  <a:schemeClr val="accent2"/>
                </a:solidFill>
              </a:rPr>
              <a:t>음정만큼</a:t>
            </a:r>
            <a:r>
              <a:rPr lang="ko-KR" altLang="en-US" sz="2000" dirty="0"/>
              <a:t> 위 또는 아래로 옮기는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완성된 곡을 </a:t>
            </a:r>
            <a:r>
              <a:rPr lang="ko-KR" altLang="en-US" sz="1800" dirty="0" err="1"/>
              <a:t>조바꿈할</a:t>
            </a:r>
            <a:r>
              <a:rPr lang="ko-KR" altLang="en-US" sz="1800" dirty="0"/>
              <a:t> 때 유용</a:t>
            </a:r>
            <a:endParaRPr lang="en-US" altLang="ko-KR" sz="1800" dirty="0"/>
          </a:p>
          <a:p>
            <a:r>
              <a:rPr lang="ko-KR" altLang="en-US" sz="2000" dirty="0"/>
              <a:t>숫자만큼 반음 단위로 음표 이동</a:t>
            </a:r>
            <a:endParaRPr lang="en-US" altLang="ko-KR" sz="20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1</a:t>
            </a:r>
            <a:r>
              <a:rPr lang="ko-KR" altLang="en-US" sz="1800" dirty="0"/>
              <a:t>을 입력하면</a:t>
            </a:r>
            <a:r>
              <a:rPr lang="en-US" altLang="ko-KR" sz="1800" dirty="0"/>
              <a:t> </a:t>
            </a:r>
            <a:r>
              <a:rPr lang="ko-KR" altLang="en-US" sz="1800" dirty="0"/>
              <a:t>다장조</a:t>
            </a:r>
            <a:r>
              <a:rPr lang="en-US" altLang="ko-KR" sz="1800" dirty="0">
                <a:solidFill>
                  <a:schemeClr val="accent6"/>
                </a:solidFill>
              </a:rPr>
              <a:t>(C Major)</a:t>
            </a:r>
            <a:r>
              <a:rPr lang="ko-KR" altLang="en-US" sz="1800" dirty="0"/>
              <a:t>의</a:t>
            </a:r>
            <a:br>
              <a:rPr lang="en-US" altLang="ko-KR" sz="1800" dirty="0"/>
            </a:br>
            <a:r>
              <a:rPr lang="ko-KR" altLang="en-US" sz="1800" dirty="0"/>
              <a:t>악보가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올림다장조</a:t>
            </a:r>
            <a:r>
              <a:rPr lang="en-US" altLang="ko-KR" sz="1800" dirty="0">
                <a:solidFill>
                  <a:schemeClr val="accent6"/>
                </a:solidFill>
              </a:rPr>
              <a:t>(C# Major)</a:t>
            </a:r>
            <a:r>
              <a:rPr lang="ko-KR" altLang="en-US" sz="1800" dirty="0"/>
              <a:t>가 됨</a:t>
            </a:r>
            <a:endParaRPr lang="en-US" altLang="ko-KR" sz="1800" dirty="0"/>
          </a:p>
          <a:p>
            <a:r>
              <a:rPr lang="en-US" altLang="ko-KR" sz="2000" dirty="0"/>
              <a:t>Update staff play back transposition</a:t>
            </a:r>
          </a:p>
          <a:p>
            <a:pPr lvl="1"/>
            <a:r>
              <a:rPr lang="ko-KR" altLang="en-US" sz="1800" dirty="0"/>
              <a:t>체크하면 사운드가 이동 전과 같고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악보와 사운드가 불일치하게 됨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chemeClr val="accent4"/>
                </a:solidFill>
              </a:rPr>
              <a:t>체크 해제하면 사운드의 조성도 함께</a:t>
            </a:r>
            <a:br>
              <a:rPr lang="en-US" altLang="ko-KR" sz="1800" dirty="0">
                <a:solidFill>
                  <a:schemeClr val="accent4"/>
                </a:solidFill>
              </a:rPr>
            </a:br>
            <a:r>
              <a:rPr lang="ko-KR" altLang="en-US" sz="1800" dirty="0">
                <a:solidFill>
                  <a:schemeClr val="accent4"/>
                </a:solidFill>
              </a:rPr>
              <a:t>이동하여 악보와 사운드가 일치하게 됨</a:t>
            </a:r>
            <a:endParaRPr lang="en-US" altLang="ko-KR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1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ko-KR" dirty="0"/>
              <a:t>NWC</a:t>
            </a:r>
            <a:r>
              <a:rPr lang="ko-KR" altLang="en-US" dirty="0"/>
              <a:t> 심화 사용법 익히기</a:t>
            </a:r>
            <a:endParaRPr lang="en-US" altLang="ko-KR" dirty="0"/>
          </a:p>
          <a:p>
            <a:pPr lvl="1"/>
            <a:r>
              <a:rPr lang="en-US" altLang="ko-KR" dirty="0"/>
              <a:t>Tools</a:t>
            </a:r>
          </a:p>
          <a:p>
            <a:pPr lvl="2"/>
            <a:r>
              <a:rPr lang="en-US" altLang="ko-KR" dirty="0"/>
              <a:t>Audit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실습이 포함되어 있습니다</a:t>
            </a:r>
            <a:r>
              <a:rPr lang="en-US" altLang="ko-KR" dirty="0">
                <a:solidFill>
                  <a:schemeClr val="accent1"/>
                </a:solidFill>
              </a:rPr>
              <a:t>.)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Accidentals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Bar Lines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Enharmonic Spelling</a:t>
            </a:r>
          </a:p>
          <a:p>
            <a:pPr lvl="3"/>
            <a:r>
              <a:rPr lang="en-US" altLang="ko-KR" dirty="0">
                <a:solidFill>
                  <a:schemeClr val="accent6"/>
                </a:solidFill>
              </a:rPr>
              <a:t>Note Stems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Transpose Staff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Force Accidentals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Options</a:t>
            </a:r>
          </a:p>
          <a:p>
            <a:pPr lvl="1"/>
            <a:r>
              <a:rPr lang="en-US" altLang="ko-KR" dirty="0"/>
              <a:t>File</a:t>
            </a:r>
          </a:p>
          <a:p>
            <a:pPr lvl="2"/>
            <a:r>
              <a:rPr lang="en-US" altLang="ko-KR" dirty="0"/>
              <a:t>Import MIDI</a:t>
            </a:r>
          </a:p>
        </p:txBody>
      </p:sp>
    </p:spTree>
    <p:extLst>
      <p:ext uri="{BB962C8B-B14F-4D97-AF65-F5344CB8AC3E}">
        <p14:creationId xmlns:p14="http://schemas.microsoft.com/office/powerpoint/2010/main" val="173680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8FEC9-F453-4815-B9D8-A89B4BAA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Force Accidentals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9013CAA-EE0F-4A24-9E91-346030729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staff</a:t>
            </a:r>
            <a:r>
              <a:rPr lang="ko-KR" altLang="en-US" dirty="0"/>
              <a:t>의 모든 음표에 강제로 임시표를 붙이는 기능</a:t>
            </a:r>
            <a:endParaRPr lang="en-US" altLang="ko-KR" dirty="0"/>
          </a:p>
          <a:p>
            <a:pPr lvl="1"/>
            <a:r>
              <a:rPr lang="ko-KR" altLang="en-US" dirty="0"/>
              <a:t>절대적인 음 높이를 표시해야 할 때 유용합니다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불필요한 임시표가 많이 붙게 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되돌리려면</a:t>
            </a:r>
            <a:endParaRPr lang="en-US" altLang="ko-KR" dirty="0"/>
          </a:p>
          <a:p>
            <a:pPr lvl="1"/>
            <a:r>
              <a:rPr lang="ko-KR" altLang="en-US" dirty="0"/>
              <a:t>실행 취소를 해도 되지만</a:t>
            </a:r>
            <a:endParaRPr lang="en-US" altLang="ko-KR" dirty="0"/>
          </a:p>
          <a:p>
            <a:pPr lvl="1"/>
            <a:r>
              <a:rPr lang="en-US" altLang="ko-KR" dirty="0"/>
              <a:t>Audit Accidentals </a:t>
            </a:r>
            <a:r>
              <a:rPr lang="ko-KR" altLang="en-US" dirty="0"/>
              <a:t>또는 </a:t>
            </a:r>
            <a:r>
              <a:rPr lang="en-US" altLang="ko-KR" dirty="0"/>
              <a:t>Audit</a:t>
            </a:r>
            <a:r>
              <a:rPr lang="ko-KR" altLang="en-US" dirty="0"/>
              <a:t> </a:t>
            </a:r>
            <a:r>
              <a:rPr lang="en-US" altLang="ko-KR" dirty="0"/>
              <a:t>Enharmonic</a:t>
            </a:r>
            <a:r>
              <a:rPr lang="ko-KR" altLang="en-US" dirty="0"/>
              <a:t> </a:t>
            </a:r>
            <a:r>
              <a:rPr lang="en-US" altLang="ko-KR" dirty="0"/>
              <a:t>Spelling</a:t>
            </a:r>
            <a:r>
              <a:rPr lang="ko-KR" altLang="en-US" dirty="0"/>
              <a:t>을 사용해도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99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9F933F9-C362-485D-B2EB-7854A5D1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Options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EF3A2B-4317-4843-BF0A-8A9BD1164A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2299543"/>
            <a:ext cx="4754563" cy="3538439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FDBF0-5FE7-4314-85F4-E8A244772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191000"/>
          </a:xfrm>
        </p:spPr>
        <p:txBody>
          <a:bodyPr>
            <a:normAutofit/>
          </a:bodyPr>
          <a:lstStyle/>
          <a:p>
            <a:r>
              <a:rPr lang="en-US" altLang="ko-KR" dirty="0"/>
              <a:t>NWC</a:t>
            </a:r>
            <a:r>
              <a:rPr lang="ko-KR" altLang="en-US" dirty="0"/>
              <a:t>의 다양한 옵션을 설정합니다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Color </a:t>
            </a:r>
            <a:r>
              <a:rPr lang="ko-KR" altLang="en-US" dirty="0"/>
              <a:t>탭</a:t>
            </a:r>
            <a:r>
              <a:rPr lang="en-US" altLang="ko-KR" dirty="0"/>
              <a:t>: </a:t>
            </a:r>
            <a:r>
              <a:rPr lang="ko-KR" altLang="en-US" dirty="0"/>
              <a:t>각종 색 설정</a:t>
            </a:r>
            <a:endParaRPr lang="en-US" altLang="ko-KR" dirty="0"/>
          </a:p>
          <a:p>
            <a:pPr lvl="1"/>
            <a:r>
              <a:rPr lang="en-US" altLang="ko-KR" dirty="0"/>
              <a:t>Editor </a:t>
            </a:r>
            <a:r>
              <a:rPr lang="ko-KR" altLang="en-US" dirty="0"/>
              <a:t>탭</a:t>
            </a:r>
            <a:r>
              <a:rPr lang="en-US" altLang="ko-KR" dirty="0"/>
              <a:t>: </a:t>
            </a:r>
            <a:r>
              <a:rPr lang="ko-KR" altLang="en-US" dirty="0"/>
              <a:t>실행 취소 스택 수 등을 설정</a:t>
            </a:r>
            <a:endParaRPr lang="en-US" altLang="ko-KR" dirty="0"/>
          </a:p>
          <a:p>
            <a:pPr lvl="1"/>
            <a:r>
              <a:rPr lang="en-US" altLang="ko-KR" dirty="0"/>
              <a:t>File </a:t>
            </a:r>
            <a:r>
              <a:rPr lang="ko-KR" altLang="en-US" dirty="0"/>
              <a:t>탭</a:t>
            </a:r>
            <a:r>
              <a:rPr lang="en-US" altLang="ko-KR" dirty="0"/>
              <a:t>: </a:t>
            </a:r>
            <a:r>
              <a:rPr lang="ko-KR" altLang="en-US" dirty="0"/>
              <a:t>자동 저장</a:t>
            </a:r>
            <a:r>
              <a:rPr lang="en-US" altLang="ko-KR" dirty="0"/>
              <a:t>, Import Wizard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Folders </a:t>
            </a:r>
            <a:r>
              <a:rPr lang="ko-KR" altLang="en-US" dirty="0"/>
              <a:t>탭</a:t>
            </a:r>
            <a:r>
              <a:rPr lang="en-US" altLang="ko-KR" dirty="0"/>
              <a:t>: </a:t>
            </a:r>
            <a:r>
              <a:rPr lang="ko-KR" altLang="en-US" dirty="0"/>
              <a:t>기본 저장 폴더 등을 설정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/>
            <a:r>
              <a:rPr lang="en-US" altLang="ko-KR" dirty="0"/>
              <a:t>MIDI </a:t>
            </a:r>
            <a:r>
              <a:rPr lang="ko-KR" altLang="en-US" dirty="0"/>
              <a:t>파일을 불러올 때의 옵션 설정</a:t>
            </a:r>
            <a:endParaRPr lang="en-US" altLang="ko-KR" dirty="0"/>
          </a:p>
          <a:p>
            <a:pPr lvl="3"/>
            <a:r>
              <a:rPr lang="ko-KR" altLang="en-US" dirty="0"/>
              <a:t>페달 표기와</a:t>
            </a:r>
            <a:r>
              <a:rPr lang="en-US" altLang="ko-KR" dirty="0"/>
              <a:t> </a:t>
            </a:r>
            <a:r>
              <a:rPr lang="ko-KR" altLang="en-US" dirty="0"/>
              <a:t>악기 변경을 반영할지</a:t>
            </a:r>
          </a:p>
          <a:p>
            <a:pPr lvl="3"/>
            <a:r>
              <a:rPr lang="ko-KR" altLang="en-US" dirty="0"/>
              <a:t>음표와 쉼표를 어느 단위까지 감지할지</a:t>
            </a:r>
            <a:endParaRPr lang="en-US" altLang="ko-KR" dirty="0"/>
          </a:p>
          <a:p>
            <a:pPr lvl="1"/>
            <a:r>
              <a:rPr lang="en-US" altLang="ko-KR" dirty="0"/>
              <a:t>Midi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/>
            <a:r>
              <a:rPr lang="en-US" altLang="ko-KR" dirty="0"/>
              <a:t>MIDI</a:t>
            </a:r>
            <a:r>
              <a:rPr lang="ko-KR" altLang="en-US" dirty="0"/>
              <a:t>를 재생할 디바이스 선택</a:t>
            </a:r>
            <a:endParaRPr lang="en-US" altLang="ko-KR" dirty="0"/>
          </a:p>
          <a:p>
            <a:pPr lvl="2"/>
            <a:r>
              <a:rPr lang="ko-KR" altLang="en-US" dirty="0"/>
              <a:t>재생 버튼을 누를 때의 재생 위치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E05C-DDA1-46BA-AF00-D0F88BF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NWC </a:t>
            </a:r>
            <a:r>
              <a:rPr lang="ko-KR" altLang="en-US" dirty="0"/>
              <a:t>심화 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14472-E7CA-4B77-89B9-5A9E8350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301467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7FF72-7F8B-406D-BAB7-413FAA4F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메뉴의 기능들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E96AFC-9640-498A-AF83-F312D5D2A3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07274" y="2057400"/>
            <a:ext cx="1826015" cy="40227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36F429-DEC4-48AB-8197-E91C07A774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Open Backup</a:t>
            </a:r>
          </a:p>
          <a:p>
            <a:pPr lvl="1"/>
            <a:r>
              <a:rPr lang="ko-KR" altLang="en-US" dirty="0"/>
              <a:t>확장자가 </a:t>
            </a:r>
            <a:r>
              <a:rPr lang="en-US" altLang="ko-KR" dirty="0"/>
              <a:t>.</a:t>
            </a:r>
            <a:r>
              <a:rPr lang="en-US" altLang="ko-KR" dirty="0" err="1"/>
              <a:t>bak</a:t>
            </a:r>
            <a:r>
              <a:rPr lang="ko-KR" altLang="en-US" dirty="0"/>
              <a:t>인 백업 파일 불러오기</a:t>
            </a:r>
            <a:endParaRPr lang="en-US" altLang="ko-KR" dirty="0"/>
          </a:p>
          <a:p>
            <a:r>
              <a:rPr lang="en-US" altLang="ko-KR" dirty="0"/>
              <a:t>Open Sample</a:t>
            </a:r>
          </a:p>
          <a:p>
            <a:pPr lvl="1"/>
            <a:r>
              <a:rPr lang="en-US" altLang="ko-KR" dirty="0"/>
              <a:t>NWC </a:t>
            </a:r>
            <a:r>
              <a:rPr lang="ko-KR" altLang="en-US" dirty="0"/>
              <a:t>설치 시 제공되는 </a:t>
            </a:r>
            <a:r>
              <a:rPr lang="en-US" altLang="ko-KR" dirty="0"/>
              <a:t>Sample </a:t>
            </a:r>
            <a:r>
              <a:rPr lang="ko-KR" altLang="en-US" dirty="0"/>
              <a:t>음악 불러오기</a:t>
            </a:r>
            <a:endParaRPr lang="en-US" altLang="ko-KR" dirty="0"/>
          </a:p>
          <a:p>
            <a:r>
              <a:rPr lang="en-US" altLang="ko-KR" dirty="0"/>
              <a:t>Import</a:t>
            </a:r>
          </a:p>
          <a:p>
            <a:pPr lvl="1"/>
            <a:r>
              <a:rPr lang="en-US" altLang="ko-KR" dirty="0"/>
              <a:t>MIDI </a:t>
            </a:r>
            <a:r>
              <a:rPr lang="ko-KR" altLang="en-US" dirty="0"/>
              <a:t>등을 악보로 변환하여 불러오기</a:t>
            </a:r>
            <a:endParaRPr lang="en-US" altLang="ko-KR" dirty="0"/>
          </a:p>
          <a:p>
            <a:r>
              <a:rPr lang="en-US" altLang="ko-KR" dirty="0"/>
              <a:t>Export</a:t>
            </a:r>
          </a:p>
          <a:p>
            <a:pPr lvl="1"/>
            <a:r>
              <a:rPr lang="ko-KR" altLang="en-US" dirty="0"/>
              <a:t>프로젝트를 </a:t>
            </a:r>
            <a:r>
              <a:rPr lang="en-US" altLang="ko-KR" dirty="0"/>
              <a:t>MIDI </a:t>
            </a:r>
            <a:r>
              <a:rPr lang="ko-KR" altLang="en-US" dirty="0"/>
              <a:t>음악으로 내보내기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저번 시간에 다룸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240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EF180-3275-46F3-AE3F-AF0E0DF9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MIDI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ED632E-831E-40EB-5A72-30F831A8A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296" y="2057400"/>
            <a:ext cx="7602070" cy="4038600"/>
          </a:xfrm>
        </p:spPr>
      </p:pic>
    </p:spTree>
    <p:extLst>
      <p:ext uri="{BB962C8B-B14F-4D97-AF65-F5344CB8AC3E}">
        <p14:creationId xmlns:p14="http://schemas.microsoft.com/office/powerpoint/2010/main" val="326674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B528E0-5F03-DA3F-37A5-7663983E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4E6A25-4A6A-009F-5635-D2ED2955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D685AD-7BAD-80FE-FB23-E6BADEDC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05EA31-8A40-534A-F846-C2CB5850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83DCA5-336C-6380-1900-4A1EBB7B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4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E911D8-5736-28BA-D5B0-2F94E60C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920548-D6B6-5DEC-2BA7-133870FD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9D05-1898-40E7-8292-BC859D5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684F3-0F41-45E9-A896-8C7F1D12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가상악기와 친해지기</a:t>
            </a:r>
            <a:endParaRPr lang="en-US" altLang="ko-KR" dirty="0"/>
          </a:p>
          <a:p>
            <a:pPr lvl="1"/>
            <a:r>
              <a:rPr lang="en-US" altLang="ko-KR" dirty="0"/>
              <a:t>NWC</a:t>
            </a:r>
            <a:r>
              <a:rPr lang="ko-KR" altLang="en-US" dirty="0"/>
              <a:t>의 </a:t>
            </a:r>
            <a:r>
              <a:rPr lang="en-US" altLang="ko-KR" dirty="0"/>
              <a:t>Sample </a:t>
            </a:r>
            <a:r>
              <a:rPr lang="ko-KR" altLang="en-US" dirty="0"/>
              <a:t>음악 들어 보기</a:t>
            </a:r>
            <a:endParaRPr lang="en-US" altLang="ko-KR" dirty="0"/>
          </a:p>
          <a:p>
            <a:pPr lvl="2"/>
            <a:r>
              <a:rPr lang="ko-KR" altLang="en-US" dirty="0"/>
              <a:t>사용된 악기 해부하기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MIDI</a:t>
            </a:r>
            <a:r>
              <a:rPr lang="ko-KR" altLang="en-US" dirty="0"/>
              <a:t>의 가상악기 소리 들어보고</a:t>
            </a:r>
            <a:r>
              <a:rPr lang="en-US" altLang="ko-KR" dirty="0"/>
              <a:t> </a:t>
            </a:r>
            <a:r>
              <a:rPr lang="ko-KR" altLang="en-US" dirty="0"/>
              <a:t>맞추기</a:t>
            </a:r>
            <a:endParaRPr lang="en-US" altLang="ko-KR" dirty="0"/>
          </a:p>
          <a:p>
            <a:pPr lvl="2"/>
            <a:r>
              <a:rPr lang="ko-KR" altLang="en-US" dirty="0"/>
              <a:t>악기의 특징 기억하기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악기 조합 듣고 맞추기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7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49C5D3-EE17-8C94-C162-F11DF932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C650C9-5ED5-5B40-2132-9A390306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9A7440-FEA9-B28E-16E7-4D808A3D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9E9648-BEBE-37C5-9305-DB491999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ADE84-E0D6-4222-8E63-262B79D7DFBF}"/>
              </a:ext>
            </a:extLst>
          </p:cNvPr>
          <p:cNvSpPr txBox="1"/>
          <p:nvPr/>
        </p:nvSpPr>
        <p:spPr>
          <a:xfrm>
            <a:off x="3367872" y="4119824"/>
            <a:ext cx="545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스타카토</a:t>
            </a:r>
            <a:r>
              <a:rPr lang="en-US" altLang="ko-KR" dirty="0">
                <a:solidFill>
                  <a:schemeClr val="accent3"/>
                </a:solidFill>
              </a:rPr>
              <a:t>,</a:t>
            </a:r>
            <a:r>
              <a:rPr lang="ko-KR" altLang="en-US" dirty="0">
                <a:solidFill>
                  <a:schemeClr val="accent3"/>
                </a:solidFill>
              </a:rPr>
              <a:t> 이음줄</a:t>
            </a:r>
            <a:r>
              <a:rPr lang="en-US" altLang="ko-KR" dirty="0">
                <a:solidFill>
                  <a:schemeClr val="accent3"/>
                </a:solidFill>
              </a:rPr>
              <a:t>, </a:t>
            </a:r>
            <a:r>
              <a:rPr lang="ko-KR" altLang="en-US" dirty="0" err="1">
                <a:solidFill>
                  <a:schemeClr val="accent3"/>
                </a:solidFill>
              </a:rPr>
              <a:t>셈여림</a:t>
            </a:r>
            <a:r>
              <a:rPr lang="ko-KR" altLang="en-US" dirty="0">
                <a:solidFill>
                  <a:schemeClr val="accent3"/>
                </a:solidFill>
              </a:rPr>
              <a:t> 표기가 증발</a:t>
            </a:r>
            <a:r>
              <a:rPr lang="ko-KR" altLang="en-US" dirty="0"/>
              <a:t>하기는 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MIDI</a:t>
            </a:r>
            <a:r>
              <a:rPr lang="ko-KR" altLang="en-US" dirty="0"/>
              <a:t>에서 악보로 성공적으로 변환되었습니다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1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가상악기와 친해지기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36434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B86E92-E720-441B-B22F-226A8384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음악 들어보기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EFC49D-EE05-4ECF-9F77-CC05C76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NWC</a:t>
            </a:r>
            <a:r>
              <a:rPr lang="ko-KR" altLang="en-US" dirty="0"/>
              <a:t>에서는 설치 시 </a:t>
            </a:r>
            <a:r>
              <a:rPr lang="en-US" altLang="ko-KR" dirty="0"/>
              <a:t>Sample</a:t>
            </a:r>
            <a:r>
              <a:rPr lang="ko-KR" altLang="en-US" dirty="0"/>
              <a:t> 음악을 몇 가지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[File] – [Open Sample…] 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en-US" altLang="ko-KR" dirty="0" err="1"/>
              <a:t>Caverns.nwc</a:t>
            </a:r>
            <a:r>
              <a:rPr lang="en-US" altLang="ko-KR" dirty="0"/>
              <a:t>”</a:t>
            </a:r>
            <a:r>
              <a:rPr lang="ko-KR" altLang="en-US" dirty="0"/>
              <a:t>를 열어 들어봅시다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MPC Reverb</a:t>
            </a:r>
          </a:p>
          <a:p>
            <a:pPr lvl="1"/>
            <a:r>
              <a:rPr lang="en-US" altLang="ko-KR" dirty="0"/>
              <a:t>MPC Volume</a:t>
            </a:r>
          </a:p>
          <a:p>
            <a:pPr lvl="1"/>
            <a:r>
              <a:rPr lang="en-US" altLang="ko-KR" dirty="0"/>
              <a:t>Dynamic Velocity</a:t>
            </a:r>
          </a:p>
          <a:p>
            <a:pPr lvl="1"/>
            <a:r>
              <a:rPr lang="ko-KR" altLang="en-US" dirty="0"/>
              <a:t>등을 사용하여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NWC</a:t>
            </a:r>
            <a:r>
              <a:rPr lang="ko-KR" altLang="en-US" dirty="0"/>
              <a:t>로 만든 음악답지 않게 꽤 괜찮은 사운드를 가진 곡입니다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42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7BADA0-0362-4666-9034-6763BDF0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6DA3-0A6E-4066-81A0-DDD261C6D4F3}"/>
              </a:ext>
            </a:extLst>
          </p:cNvPr>
          <p:cNvSpPr txBox="1"/>
          <p:nvPr/>
        </p:nvSpPr>
        <p:spPr>
          <a:xfrm>
            <a:off x="5488075" y="3441680"/>
            <a:ext cx="6703925" cy="3416320"/>
          </a:xfrm>
          <a:prstGeom prst="rect">
            <a:avLst/>
          </a:prstGeom>
          <a:solidFill>
            <a:srgbClr val="9966FF">
              <a:alpha val="80000"/>
            </a:srgb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제목</a:t>
            </a:r>
            <a:r>
              <a:rPr lang="en-US" altLang="ko-KR" dirty="0">
                <a:solidFill>
                  <a:schemeClr val="bg1"/>
                </a:solidFill>
              </a:rPr>
              <a:t>: Caverns of the Heart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작곡가</a:t>
            </a:r>
            <a:r>
              <a:rPr lang="en-US" altLang="ko-KR" dirty="0">
                <a:solidFill>
                  <a:schemeClr val="bg1"/>
                </a:solidFill>
              </a:rPr>
              <a:t>: Fred Nachbaur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: 2000, 2003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주석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Based on a guitar study by Matteo </a:t>
            </a:r>
            <a:r>
              <a:rPr lang="en-US" altLang="ko-KR" dirty="0" err="1">
                <a:solidFill>
                  <a:schemeClr val="bg1"/>
                </a:solidFill>
              </a:rPr>
              <a:t>Carcassi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Demonstrates using hidden rests as anchors for text, extensive volume and pan </a:t>
            </a:r>
            <a:r>
              <a:rPr lang="en-US" altLang="ko-KR" dirty="0" err="1">
                <a:solidFill>
                  <a:schemeClr val="bg1"/>
                </a:solidFill>
              </a:rPr>
              <a:t>mpc's</a:t>
            </a:r>
            <a:r>
              <a:rPr lang="en-US" altLang="ko-KR" dirty="0">
                <a:solidFill>
                  <a:schemeClr val="bg1"/>
                </a:solidFill>
              </a:rPr>
              <a:t>, staff layering for double voices, "hidden" staff labels (using ALT 0160 characters)..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Updated February 2002 for improved legibility, and to make the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exported midi more suited for tempering.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Updated January 2003 for NWC2, demonstrating beam-over-rests,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new staff name handling, and control over stem lengths.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0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B86E92-E720-441B-B22F-226A8384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음악 악기 해부하기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EFC49D-EE05-4ECF-9F77-CC05C76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앞의 음악에서 어떤 </a:t>
            </a:r>
            <a:r>
              <a:rPr lang="ko-KR" altLang="en-US" dirty="0"/>
              <a:t>악기들이 쓰였나요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 소리는 어떤 악기인가요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소리는 어떤 악기인가요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2" name="Cavern Harp">
            <a:hlinkClick r:id="" action="ppaction://media"/>
            <a:extLst>
              <a:ext uri="{FF2B5EF4-FFF2-40B4-BE49-F238E27FC236}">
                <a16:creationId xmlns:a16="http://schemas.microsoft.com/office/drawing/2014/main" id="{72D818CF-EAFF-F703-2CBA-7BA4441EC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6230" y="3589191"/>
            <a:ext cx="487363" cy="487363"/>
          </a:xfrm>
          <a:prstGeom prst="rect">
            <a:avLst/>
          </a:prstGeom>
        </p:spPr>
      </p:pic>
      <p:pic>
        <p:nvPicPr>
          <p:cNvPr id="3" name="Cavern Bass">
            <a:hlinkClick r:id="" action="ppaction://media"/>
            <a:extLst>
              <a:ext uri="{FF2B5EF4-FFF2-40B4-BE49-F238E27FC236}">
                <a16:creationId xmlns:a16="http://schemas.microsoft.com/office/drawing/2014/main" id="{9C9F38BE-CCCC-CDE4-8B82-BE5EF3FA62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6230" y="5074327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5B52D-408B-C827-09AE-B7C1C333C1E4}"/>
              </a:ext>
            </a:extLst>
          </p:cNvPr>
          <p:cNvSpPr txBox="1"/>
          <p:nvPr/>
        </p:nvSpPr>
        <p:spPr>
          <a:xfrm>
            <a:off x="6578082" y="3717323"/>
            <a:ext cx="4646644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힌트</a:t>
            </a:r>
            <a:r>
              <a:rPr lang="en-US" altLang="ko-KR" sz="2800" dirty="0">
                <a:solidFill>
                  <a:schemeClr val="accent2"/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!</a:t>
            </a:r>
          </a:p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Staff Properties – Instrument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탭에서 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Predefined Instruments…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버튼을 눌러보세요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9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B86E92-E720-441B-B22F-226A8384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가상악기 소리 맞추기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EFC49D-EE05-4ECF-9F77-CC05C76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 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NWC</a:t>
            </a:r>
            <a:r>
              <a:rPr lang="ko-KR" altLang="en-US" dirty="0"/>
              <a:t>의 </a:t>
            </a:r>
            <a:r>
              <a:rPr lang="en-US" altLang="ko-KR" dirty="0"/>
              <a:t>Predefined Instruments </a:t>
            </a:r>
            <a:r>
              <a:rPr lang="ko-KR" altLang="en-US" dirty="0"/>
              <a:t>중</a:t>
            </a:r>
            <a:br>
              <a:rPr lang="en-US" altLang="ko-KR" dirty="0"/>
            </a:br>
            <a:r>
              <a:rPr lang="ko-KR" altLang="en-US" dirty="0"/>
              <a:t>다음 </a:t>
            </a:r>
            <a:r>
              <a:rPr lang="en-US" altLang="ko-KR" dirty="0"/>
              <a:t>(1) ~ (15) </a:t>
            </a:r>
            <a:r>
              <a:rPr lang="ko-KR" altLang="en-US" dirty="0"/>
              <a:t>소리의 악기를 찾아보세요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AA1FD7-CC30-9B43-4CE7-E5709B502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91573"/>
              </p:ext>
            </p:extLst>
          </p:nvPr>
        </p:nvGraphicFramePr>
        <p:xfrm>
          <a:off x="1399231" y="2898564"/>
          <a:ext cx="6251870" cy="3032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374">
                  <a:extLst>
                    <a:ext uri="{9D8B030D-6E8A-4147-A177-3AD203B41FA5}">
                      <a16:colId xmlns:a16="http://schemas.microsoft.com/office/drawing/2014/main" val="3734960872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400120192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1778051511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3101079872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1963786793"/>
                    </a:ext>
                  </a:extLst>
                </a:gridCol>
              </a:tblGrid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35971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94237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2666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(8)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(9)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864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5699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(11)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(12)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(15)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609248"/>
                  </a:ext>
                </a:extLst>
              </a:tr>
            </a:tbl>
          </a:graphicData>
        </a:graphic>
      </p:graphicFrame>
      <p:pic>
        <p:nvPicPr>
          <p:cNvPr id="7" name="12 Marimba">
            <a:hlinkClick r:id="" action="ppaction://media"/>
            <a:extLst>
              <a:ext uri="{FF2B5EF4-FFF2-40B4-BE49-F238E27FC236}">
                <a16:creationId xmlns:a16="http://schemas.microsoft.com/office/drawing/2014/main" id="{611D1043-9D98-BE68-AC24-3C9E7D016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766120" y="2907890"/>
            <a:ext cx="487363" cy="487363"/>
          </a:xfrm>
          <a:prstGeom prst="rect">
            <a:avLst/>
          </a:prstGeom>
        </p:spPr>
      </p:pic>
      <p:pic>
        <p:nvPicPr>
          <p:cNvPr id="9" name="24 Acoustic Guitar (nylon)">
            <a:hlinkClick r:id="" action="ppaction://media"/>
            <a:extLst>
              <a:ext uri="{FF2B5EF4-FFF2-40B4-BE49-F238E27FC236}">
                <a16:creationId xmlns:a16="http://schemas.microsoft.com/office/drawing/2014/main" id="{5D4655E8-99F1-2CC2-1D3F-86E7F634CC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23802" y="2907890"/>
            <a:ext cx="487363" cy="487363"/>
          </a:xfrm>
          <a:prstGeom prst="rect">
            <a:avLst/>
          </a:prstGeom>
        </p:spPr>
      </p:pic>
      <p:pic>
        <p:nvPicPr>
          <p:cNvPr id="10" name="47 Timpani">
            <a:hlinkClick r:id="" action="ppaction://media"/>
            <a:extLst>
              <a:ext uri="{FF2B5EF4-FFF2-40B4-BE49-F238E27FC236}">
                <a16:creationId xmlns:a16="http://schemas.microsoft.com/office/drawing/2014/main" id="{0EACB3F8-210C-819A-CA86-B1FA34605B3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281484" y="2907890"/>
            <a:ext cx="487363" cy="487363"/>
          </a:xfrm>
          <a:prstGeom prst="rect">
            <a:avLst/>
          </a:prstGeom>
        </p:spPr>
      </p:pic>
      <p:pic>
        <p:nvPicPr>
          <p:cNvPr id="11" name="19 Church Organ">
            <a:hlinkClick r:id="" action="ppaction://media"/>
            <a:extLst>
              <a:ext uri="{FF2B5EF4-FFF2-40B4-BE49-F238E27FC236}">
                <a16:creationId xmlns:a16="http://schemas.microsoft.com/office/drawing/2014/main" id="{1080995F-516D-B5BD-00B9-9F2FA4E0781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539166" y="2907890"/>
            <a:ext cx="487363" cy="487363"/>
          </a:xfrm>
          <a:prstGeom prst="rect">
            <a:avLst/>
          </a:prstGeom>
        </p:spPr>
      </p:pic>
      <p:pic>
        <p:nvPicPr>
          <p:cNvPr id="12" name="52 Choir Aahs">
            <a:hlinkClick r:id="" action="ppaction://media"/>
            <a:extLst>
              <a:ext uri="{FF2B5EF4-FFF2-40B4-BE49-F238E27FC236}">
                <a16:creationId xmlns:a16="http://schemas.microsoft.com/office/drawing/2014/main" id="{CFD4641E-307A-67AB-F6C5-866BF724C9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796848" y="2907890"/>
            <a:ext cx="487363" cy="487363"/>
          </a:xfrm>
          <a:prstGeom prst="rect">
            <a:avLst/>
          </a:prstGeom>
        </p:spPr>
      </p:pic>
      <p:pic>
        <p:nvPicPr>
          <p:cNvPr id="13" name="40 Violin">
            <a:hlinkClick r:id="" action="ppaction://media"/>
            <a:extLst>
              <a:ext uri="{FF2B5EF4-FFF2-40B4-BE49-F238E27FC236}">
                <a16:creationId xmlns:a16="http://schemas.microsoft.com/office/drawing/2014/main" id="{17988E6A-06AF-C34F-93E8-F0F407B996A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766120" y="3918536"/>
            <a:ext cx="487363" cy="487363"/>
          </a:xfrm>
          <a:prstGeom prst="rect">
            <a:avLst/>
          </a:prstGeom>
        </p:spPr>
      </p:pic>
      <p:pic>
        <p:nvPicPr>
          <p:cNvPr id="14" name="73 Flute">
            <a:hlinkClick r:id="" action="ppaction://media"/>
            <a:extLst>
              <a:ext uri="{FF2B5EF4-FFF2-40B4-BE49-F238E27FC236}">
                <a16:creationId xmlns:a16="http://schemas.microsoft.com/office/drawing/2014/main" id="{D967A644-2859-5A20-583A-8288FAE1064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23801" y="3916320"/>
            <a:ext cx="487363" cy="487363"/>
          </a:xfrm>
          <a:prstGeom prst="rect">
            <a:avLst/>
          </a:prstGeom>
        </p:spPr>
      </p:pic>
      <p:pic>
        <p:nvPicPr>
          <p:cNvPr id="15" name="9 Glockenspiel">
            <a:hlinkClick r:id="" action="ppaction://media"/>
            <a:extLst>
              <a:ext uri="{FF2B5EF4-FFF2-40B4-BE49-F238E27FC236}">
                <a16:creationId xmlns:a16="http://schemas.microsoft.com/office/drawing/2014/main" id="{9EE264C0-BA8D-F18E-62F8-2D319D8EB40D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281484" y="3916319"/>
            <a:ext cx="487363" cy="487363"/>
          </a:xfrm>
          <a:prstGeom prst="rect">
            <a:avLst/>
          </a:prstGeom>
        </p:spPr>
      </p:pic>
      <p:pic>
        <p:nvPicPr>
          <p:cNvPr id="17" name="56 Trumpet">
            <a:hlinkClick r:id="" action="ppaction://media"/>
            <a:extLst>
              <a:ext uri="{FF2B5EF4-FFF2-40B4-BE49-F238E27FC236}">
                <a16:creationId xmlns:a16="http://schemas.microsoft.com/office/drawing/2014/main" id="{24C7EBC7-8EFE-2AFF-7A37-482866B03B6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800243" y="3917921"/>
            <a:ext cx="487363" cy="487363"/>
          </a:xfrm>
          <a:prstGeom prst="rect">
            <a:avLst/>
          </a:prstGeom>
        </p:spPr>
      </p:pic>
      <p:pic>
        <p:nvPicPr>
          <p:cNvPr id="18" name="80 Lead 1 (square)">
            <a:hlinkClick r:id="" action="ppaction://media"/>
            <a:extLst>
              <a:ext uri="{FF2B5EF4-FFF2-40B4-BE49-F238E27FC236}">
                <a16:creationId xmlns:a16="http://schemas.microsoft.com/office/drawing/2014/main" id="{0CF13AE2-3C02-E614-CDF6-450B63952D49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766119" y="4924750"/>
            <a:ext cx="487363" cy="487363"/>
          </a:xfrm>
          <a:prstGeom prst="rect">
            <a:avLst/>
          </a:prstGeom>
        </p:spPr>
      </p:pic>
      <p:pic>
        <p:nvPicPr>
          <p:cNvPr id="19" name="4 Rhodes Piano">
            <a:hlinkClick r:id="" action="ppaction://media"/>
            <a:extLst>
              <a:ext uri="{FF2B5EF4-FFF2-40B4-BE49-F238E27FC236}">
                <a16:creationId xmlns:a16="http://schemas.microsoft.com/office/drawing/2014/main" id="{63D3020E-46ED-F9AF-4F5B-FFB6EA9AA85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23802" y="4924750"/>
            <a:ext cx="487363" cy="487363"/>
          </a:xfrm>
          <a:prstGeom prst="rect">
            <a:avLst/>
          </a:prstGeom>
        </p:spPr>
      </p:pic>
      <p:pic>
        <p:nvPicPr>
          <p:cNvPr id="20" name="88 Pad 1 (new age)">
            <a:hlinkClick r:id="" action="ppaction://media"/>
            <a:extLst>
              <a:ext uri="{FF2B5EF4-FFF2-40B4-BE49-F238E27FC236}">
                <a16:creationId xmlns:a16="http://schemas.microsoft.com/office/drawing/2014/main" id="{5AB928AA-0DF5-22EE-5C96-0AC72708F78C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539166" y="4923997"/>
            <a:ext cx="487363" cy="487363"/>
          </a:xfrm>
          <a:prstGeom prst="rect">
            <a:avLst/>
          </a:prstGeom>
        </p:spPr>
      </p:pic>
      <p:pic>
        <p:nvPicPr>
          <p:cNvPr id="21" name="123 Bird Tweet">
            <a:hlinkClick r:id="" action="ppaction://media"/>
            <a:extLst>
              <a:ext uri="{FF2B5EF4-FFF2-40B4-BE49-F238E27FC236}">
                <a16:creationId xmlns:a16="http://schemas.microsoft.com/office/drawing/2014/main" id="{69367206-4063-EF10-E66E-84A0E0D684A9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796848" y="4927195"/>
            <a:ext cx="487363" cy="487363"/>
          </a:xfrm>
          <a:prstGeom prst="rect">
            <a:avLst/>
          </a:prstGeom>
        </p:spPr>
      </p:pic>
      <p:pic>
        <p:nvPicPr>
          <p:cNvPr id="22" name="26 Electric Guitar (jazz)">
            <a:hlinkClick r:id="" action="ppaction://media"/>
            <a:extLst>
              <a:ext uri="{FF2B5EF4-FFF2-40B4-BE49-F238E27FC236}">
                <a16:creationId xmlns:a16="http://schemas.microsoft.com/office/drawing/2014/main" id="{7C357BFD-231A-D82B-C20D-9844714FECF1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281483" y="4923641"/>
            <a:ext cx="487363" cy="487363"/>
          </a:xfrm>
          <a:prstGeom prst="rect">
            <a:avLst/>
          </a:prstGeom>
        </p:spPr>
      </p:pic>
      <p:pic>
        <p:nvPicPr>
          <p:cNvPr id="2" name="49 String Ensemble 2">
            <a:hlinkClick r:id="" action="ppaction://media"/>
            <a:extLst>
              <a:ext uri="{FF2B5EF4-FFF2-40B4-BE49-F238E27FC236}">
                <a16:creationId xmlns:a16="http://schemas.microsoft.com/office/drawing/2014/main" id="{49C84229-52E0-58A6-9917-0728B2A3F150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539166" y="3916318"/>
            <a:ext cx="487363" cy="48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2422E3-5764-EDCD-F359-510DB34E8A3C}"/>
              </a:ext>
            </a:extLst>
          </p:cNvPr>
          <p:cNvSpPr txBox="1"/>
          <p:nvPr/>
        </p:nvSpPr>
        <p:spPr>
          <a:xfrm>
            <a:off x="8683509" y="440598"/>
            <a:ext cx="2481943" cy="59093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[</a:t>
            </a:r>
            <a:r>
              <a:rPr lang="ko-KR" altLang="en-US" sz="1400" b="1" dirty="0">
                <a:solidFill>
                  <a:schemeClr val="accent3"/>
                </a:solidFill>
              </a:rPr>
              <a:t>보기</a:t>
            </a:r>
            <a:r>
              <a:rPr lang="en-US" altLang="ko-KR" sz="1400" b="1" dirty="0">
                <a:solidFill>
                  <a:schemeClr val="accent3"/>
                </a:solidFill>
              </a:rPr>
              <a:t>]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Acoustic Grand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Rhodes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Glockenspiel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Music Box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Marimba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Church Organ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Acoustic Guitar (nylon)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Electric Guitar (jazz)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Electric Bass (pick)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Violin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Orchestral Harp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Timpani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String Ensemble 2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Choir Aahs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Voice Oohs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Trumpet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Oboe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Flute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Ocarina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Lead 1 (square)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1 (new age)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5 (bowed)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FX 6 (goblins)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Banjo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Tinkle Bell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Bird Tweet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7010E-AEC1-5737-63F7-816E504C2A26}"/>
              </a:ext>
            </a:extLst>
          </p:cNvPr>
          <p:cNvSpPr txBox="1"/>
          <p:nvPr/>
        </p:nvSpPr>
        <p:spPr>
          <a:xfrm>
            <a:off x="2360645" y="6055569"/>
            <a:ext cx="528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정답은 마지막에서 두 개 전 슬라이드에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212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33F1C-A50A-0617-B270-471D1CA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 조합 맞추기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69001-65F3-D1A7-6808-15455A82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 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br>
              <a:rPr lang="en-US" altLang="ko-KR" dirty="0"/>
            </a:br>
            <a:r>
              <a:rPr lang="ko-KR" altLang="en-US" sz="2000" dirty="0"/>
              <a:t>제가 </a:t>
            </a:r>
            <a:r>
              <a:rPr lang="en-US" altLang="ko-KR" sz="2000" dirty="0"/>
              <a:t>NWC</a:t>
            </a:r>
            <a:r>
              <a:rPr lang="ko-KR" altLang="en-US" sz="2000" dirty="0"/>
              <a:t>로 작곡한 </a:t>
            </a:r>
            <a:r>
              <a:rPr lang="en-US" altLang="ko-KR" sz="2000" dirty="0">
                <a:solidFill>
                  <a:schemeClr val="accent4"/>
                </a:solidFill>
              </a:rPr>
              <a:t>“</a:t>
            </a:r>
            <a:r>
              <a:rPr lang="ko-KR" altLang="en-US" sz="2000" dirty="0">
                <a:solidFill>
                  <a:schemeClr val="accent4"/>
                </a:solidFill>
              </a:rPr>
              <a:t>방랑의 선율</a:t>
            </a:r>
            <a:r>
              <a:rPr lang="en-US" altLang="ko-KR" sz="2000" dirty="0">
                <a:solidFill>
                  <a:schemeClr val="accent4"/>
                </a:solidFill>
              </a:rPr>
              <a:t>.mp3”</a:t>
            </a:r>
            <a:r>
              <a:rPr lang="ko-KR" altLang="en-US" sz="2000" dirty="0"/>
              <a:t>에는</a:t>
            </a:r>
            <a:br>
              <a:rPr lang="en-US" altLang="ko-KR" sz="2000" dirty="0"/>
            </a:br>
            <a:r>
              <a:rPr lang="ko-KR" altLang="en-US" sz="2000" dirty="0"/>
              <a:t>네 가지 악기가 사용되었습니다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악보 </a:t>
            </a:r>
            <a:r>
              <a:rPr lang="en-US" altLang="ko-KR" sz="2000" dirty="0"/>
              <a:t>“</a:t>
            </a:r>
            <a:r>
              <a:rPr lang="ko-KR" altLang="en-US" sz="2000" dirty="0"/>
              <a:t>방랑의 선율</a:t>
            </a:r>
            <a:r>
              <a:rPr lang="en-US" altLang="ko-KR" sz="2000" dirty="0"/>
              <a:t>.pdf”</a:t>
            </a:r>
            <a:r>
              <a:rPr lang="ko-KR" altLang="en-US" sz="2000" dirty="0"/>
              <a:t>를 보면서 음악을 들어보세요</a:t>
            </a:r>
            <a:r>
              <a:rPr lang="en-US" altLang="ko-KR" sz="2000" dirty="0"/>
              <a:t>!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각 </a:t>
            </a:r>
            <a:r>
              <a:rPr lang="en-US" altLang="ko-KR" dirty="0">
                <a:solidFill>
                  <a:schemeClr val="accent1"/>
                </a:solidFill>
              </a:rPr>
              <a:t>staff</a:t>
            </a:r>
            <a:r>
              <a:rPr lang="ko-KR" altLang="en-US" dirty="0">
                <a:solidFill>
                  <a:schemeClr val="accent1"/>
                </a:solidFill>
              </a:rPr>
              <a:t>에 어떤 악기들이 쓰였는지 오른쪽 보기에서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찾아보세요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C713-10A0-93FA-BFEB-83BFDCAB45E4}"/>
              </a:ext>
            </a:extLst>
          </p:cNvPr>
          <p:cNvSpPr txBox="1"/>
          <p:nvPr/>
        </p:nvSpPr>
        <p:spPr>
          <a:xfrm>
            <a:off x="531692" y="5336173"/>
            <a:ext cx="263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방랑의 선율 </a:t>
            </a:r>
            <a:r>
              <a:rPr lang="en-US" altLang="ko-KR" dirty="0"/>
              <a:t>(2019)</a:t>
            </a:r>
            <a:endParaRPr lang="ko-KR" altLang="en-US" dirty="0"/>
          </a:p>
        </p:txBody>
      </p:sp>
      <p:pic>
        <p:nvPicPr>
          <p:cNvPr id="6" name="방랑의 선율">
            <a:hlinkClick r:id="" action="ppaction://media"/>
            <a:extLst>
              <a:ext uri="{FF2B5EF4-FFF2-40B4-BE49-F238E27FC236}">
                <a16:creationId xmlns:a16="http://schemas.microsoft.com/office/drawing/2014/main" id="{3F36A4C4-4F04-F499-E4E5-1179D77DC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3628" y="4742246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72BCF-84E5-87C2-3FAF-6097EF07D170}"/>
              </a:ext>
            </a:extLst>
          </p:cNvPr>
          <p:cNvSpPr txBox="1"/>
          <p:nvPr/>
        </p:nvSpPr>
        <p:spPr>
          <a:xfrm>
            <a:off x="8683509" y="440598"/>
            <a:ext cx="2481943" cy="59093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[</a:t>
            </a:r>
            <a:r>
              <a:rPr lang="ko-KR" altLang="en-US" sz="1400" b="1" dirty="0">
                <a:solidFill>
                  <a:schemeClr val="accent3"/>
                </a:solidFill>
              </a:rPr>
              <a:t>보기</a:t>
            </a:r>
            <a:r>
              <a:rPr lang="en-US" altLang="ko-KR" sz="1400" b="1" dirty="0">
                <a:solidFill>
                  <a:schemeClr val="accent3"/>
                </a:solidFill>
              </a:rPr>
              <a:t>]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Acoustic Grand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Rhodes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Glockenspiel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Music Box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Marimba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Church Organ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Acoustic Guitar (nylon)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Electric Guitar (jazz)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Electric Bass (pick)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Violin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Orchestral Harp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Timpani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String Ensemble 2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Choir Aahs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Voice Oohs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Trumpet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Oboe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Flute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Ocarina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Lead 1 (square)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1 (new age)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5 (bowed)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FX 6 (goblins)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Banjo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Tinkle Bell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Bird Tweet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9B758-0910-CB98-0F75-04320DBF5319}"/>
              </a:ext>
            </a:extLst>
          </p:cNvPr>
          <p:cNvSpPr txBox="1"/>
          <p:nvPr/>
        </p:nvSpPr>
        <p:spPr>
          <a:xfrm>
            <a:off x="2360645" y="6055569"/>
            <a:ext cx="528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정답은 마지막 바로 직전 슬라이드에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2F8A8E-AA06-0705-EE2F-54C158603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957" y="3980645"/>
            <a:ext cx="5245447" cy="19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4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B6C33-D256-16D6-BD8F-CE9EEF7B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 조합 분석하기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보너스</a:t>
            </a:r>
            <a:r>
              <a:rPr lang="en-US" altLang="ko-KR" dirty="0">
                <a:solidFill>
                  <a:schemeClr val="accent6"/>
                </a:solidFill>
              </a:rPr>
              <a:t>!)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5D6FA-EF98-503D-F8EC-A94450823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제가 작곡한 곡 몇 개를 들려드립니다</a:t>
            </a:r>
            <a:r>
              <a:rPr lang="en-US" altLang="ko-KR" dirty="0"/>
              <a:t>.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본 자료에는 곡을 첨부하지 않았습니다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lvl="1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dirty="0">
                <a:solidFill>
                  <a:schemeClr val="accent4"/>
                </a:solidFill>
              </a:rPr>
              <a:t>기계의 선율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달밤의 선율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악령의 선율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ko-KR" altLang="en-US" dirty="0">
                <a:solidFill>
                  <a:schemeClr val="accent4"/>
                </a:solidFill>
              </a:rPr>
              <a:t>햇살의 선율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어떤 악기들이 쓰였는지 알아봅시다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어떤 악기가 같이 연주하기에 잘 어울리는지 살펴봅시다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어떤 악기가 어떤 분위기의 음악을 만드는지 생각해봅시다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만들고 싶은 분위기가 있을 때</a:t>
            </a:r>
            <a:r>
              <a:rPr lang="en-US" altLang="ko-KR" dirty="0"/>
              <a:t>,</a:t>
            </a:r>
            <a:r>
              <a:rPr lang="ko-KR" altLang="en-US" dirty="0"/>
              <a:t> 이를 표현하기 위해 어떤 악기를 쓰면 좋을까요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392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9124-BDA2-E502-7FAA-716740BB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 세미나 참여자들의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44497-B26D-4918-DCBA-7201F6493CC5}"/>
              </a:ext>
            </a:extLst>
          </p:cNvPr>
          <p:cNvSpPr txBox="1"/>
          <p:nvPr/>
        </p:nvSpPr>
        <p:spPr>
          <a:xfrm>
            <a:off x="901451" y="2087467"/>
            <a:ext cx="4561598" cy="18158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MuseScore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로 참여했어요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강의이긴 하지만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 </a:t>
            </a:r>
            <a:r>
              <a:rPr lang="en-US" altLang="ko-KR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MuseScore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에서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같은 기능이 있는지 찾아보면서 하느라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지루하다는 생각은 안 들었어요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1FBF5-2C67-FB00-038F-31F713B0943B}"/>
              </a:ext>
            </a:extLst>
          </p:cNvPr>
          <p:cNvSpPr txBox="1"/>
          <p:nvPr/>
        </p:nvSpPr>
        <p:spPr>
          <a:xfrm>
            <a:off x="5978089" y="2349056"/>
            <a:ext cx="4768766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컴퓨터로 작곡을 한다고 하면 단순히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음을 찍는다는 느낌이 강했는데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,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여러 기능들을 알게 되어서 색다른 느낌이었어요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7DB05-1D1F-CB0A-1B6B-2282F61B1F20}"/>
              </a:ext>
            </a:extLst>
          </p:cNvPr>
          <p:cNvSpPr txBox="1"/>
          <p:nvPr/>
        </p:nvSpPr>
        <p:spPr>
          <a:xfrm>
            <a:off x="1706402" y="5679887"/>
            <a:ext cx="401790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들어보고 악기 맞추는 거 재밌었어요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2DCAD-0BB6-5598-69AF-ACE0DF58C415}"/>
              </a:ext>
            </a:extLst>
          </p:cNvPr>
          <p:cNvSpPr txBox="1"/>
          <p:nvPr/>
        </p:nvSpPr>
        <p:spPr>
          <a:xfrm>
            <a:off x="6969968" y="4967390"/>
            <a:ext cx="4145226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깊게 배우지는 않더라도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다양하게 배울 수 있어서 좋았습니다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이런 툴 하나하나가 신기했습니다 </a:t>
            </a:r>
            <a:r>
              <a:rPr lang="ko-KR" altLang="en-US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ㅎ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D89A1-3766-F8CD-8614-DFEFC942FA37}"/>
              </a:ext>
            </a:extLst>
          </p:cNvPr>
          <p:cNvSpPr txBox="1"/>
          <p:nvPr/>
        </p:nvSpPr>
        <p:spPr>
          <a:xfrm>
            <a:off x="584902" y="4288174"/>
            <a:ext cx="5989320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NWC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를 못 쓰는 사람들이 좀 많은 것 같아서</a:t>
            </a:r>
            <a:b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</a:br>
            <a:r>
              <a:rPr lang="en-US" altLang="ko-KR" sz="2800" dirty="0" err="1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MuseScore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 </a:t>
            </a:r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기준으로 준비하고 진행했으면 어땠을까 합니다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42812-77E5-224A-BD59-21C2D155E3E1}"/>
              </a:ext>
            </a:extLst>
          </p:cNvPr>
          <p:cNvSpPr txBox="1"/>
          <p:nvPr/>
        </p:nvSpPr>
        <p:spPr>
          <a:xfrm>
            <a:off x="7865708" y="4026564"/>
            <a:ext cx="366034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곡 들어보고 분석하는 게 재밌네요</a:t>
            </a:r>
            <a:r>
              <a:rPr lang="en-US" altLang="ko-KR" sz="2800" dirty="0"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2800" dirty="0"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D07E4D-8BFE-462B-BA91-4845361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 공지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60E19-DB8D-411E-845A-3A00B846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4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EAFD-85B0-42AC-AC1B-9132C9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세미나는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EBC7-5C57-406E-B78D-FF70412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38258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주차 세미나는 </a:t>
            </a:r>
            <a:r>
              <a:rPr lang="en-US" altLang="ko-KR" strike="sngStrike" dirty="0">
                <a:solidFill>
                  <a:schemeClr val="accent6"/>
                </a:solidFill>
              </a:rPr>
              <a:t>4</a:t>
            </a:r>
            <a:r>
              <a:rPr lang="ko-KR" altLang="en-US" strike="sngStrike" dirty="0">
                <a:solidFill>
                  <a:schemeClr val="accent6"/>
                </a:solidFill>
              </a:rPr>
              <a:t>주차라서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4</a:t>
            </a:r>
            <a:r>
              <a:rPr lang="ko-KR" altLang="en-US" dirty="0">
                <a:solidFill>
                  <a:schemeClr val="accent4"/>
                </a:solidFill>
              </a:rPr>
              <a:t>월 </a:t>
            </a:r>
            <a:r>
              <a:rPr lang="en-US" altLang="ko-KR" dirty="0">
                <a:solidFill>
                  <a:schemeClr val="accent4"/>
                </a:solidFill>
              </a:rPr>
              <a:t>4</a:t>
            </a:r>
            <a:r>
              <a:rPr lang="ko-KR" altLang="en-US" dirty="0">
                <a:solidFill>
                  <a:schemeClr val="accent4"/>
                </a:solidFill>
              </a:rPr>
              <a:t>일</a:t>
            </a:r>
            <a:r>
              <a:rPr lang="en-US" altLang="ko-KR" dirty="0">
                <a:solidFill>
                  <a:schemeClr val="accent4"/>
                </a:solidFill>
              </a:rPr>
              <a:t>(</a:t>
            </a:r>
            <a:r>
              <a:rPr lang="ko-KR" altLang="en-US" dirty="0">
                <a:solidFill>
                  <a:schemeClr val="accent4"/>
                </a:solidFill>
              </a:rPr>
              <a:t>목</a:t>
            </a:r>
            <a:r>
              <a:rPr lang="en-US" altLang="ko-KR" dirty="0">
                <a:solidFill>
                  <a:schemeClr val="accent4"/>
                </a:solidFill>
              </a:rPr>
              <a:t>) </a:t>
            </a:r>
            <a:r>
              <a:rPr lang="ko-KR" altLang="en-US" dirty="0">
                <a:solidFill>
                  <a:schemeClr val="accent4"/>
                </a:solidFill>
              </a:rPr>
              <a:t>오후 </a:t>
            </a:r>
            <a:r>
              <a:rPr lang="en-US" altLang="ko-KR" dirty="0">
                <a:solidFill>
                  <a:schemeClr val="accent4"/>
                </a:solidFill>
              </a:rPr>
              <a:t>7</a:t>
            </a:r>
            <a:r>
              <a:rPr lang="ko-KR" altLang="en-US" dirty="0">
                <a:solidFill>
                  <a:schemeClr val="accent4"/>
                </a:solidFill>
              </a:rPr>
              <a:t>시 </a:t>
            </a:r>
            <a:r>
              <a:rPr lang="en-US" altLang="ko-KR" dirty="0">
                <a:solidFill>
                  <a:schemeClr val="accent4"/>
                </a:solidFill>
              </a:rPr>
              <a:t>30</a:t>
            </a:r>
            <a:r>
              <a:rPr lang="ko-KR" altLang="en-US" dirty="0">
                <a:solidFill>
                  <a:schemeClr val="accent4"/>
                </a:solidFill>
              </a:rPr>
              <a:t>분</a:t>
            </a:r>
            <a:r>
              <a:rPr lang="ko-KR" altLang="en-US" dirty="0"/>
              <a:t>에 진행할 예정입니다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금요일이 아니라 목요일로 변경되었습니다</a:t>
            </a:r>
            <a:r>
              <a:rPr lang="en-US" altLang="ko-KR" dirty="0">
                <a:solidFill>
                  <a:schemeClr val="accent2"/>
                </a:solidFill>
              </a:rPr>
              <a:t>!!!!</a:t>
            </a:r>
          </a:p>
          <a:p>
            <a:pPr lvl="1"/>
            <a:r>
              <a:rPr lang="ko-KR" altLang="en-US" dirty="0"/>
              <a:t>이번 세미나에서 가장 흥미로운 내용을 다룰 예정입니다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아닐 수도 있습니다</a:t>
            </a:r>
            <a:r>
              <a:rPr lang="en-US" altLang="ko-KR" dirty="0">
                <a:solidFill>
                  <a:schemeClr val="accent6"/>
                </a:solidFill>
              </a:rPr>
              <a:t>.)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장소는 오늘과 동일하게 서울대학교 </a:t>
            </a:r>
            <a:r>
              <a:rPr lang="en-US" altLang="ko-KR" dirty="0"/>
              <a:t>301</a:t>
            </a:r>
            <a:r>
              <a:rPr lang="ko-KR" altLang="en-US" dirty="0"/>
              <a:t>동 </a:t>
            </a:r>
            <a:r>
              <a:rPr lang="en-US" altLang="ko-KR" dirty="0"/>
              <a:t>203</a:t>
            </a:r>
            <a:r>
              <a:rPr lang="ko-KR" altLang="en-US" dirty="0"/>
              <a:t>호에서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NWC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또는 </a:t>
            </a:r>
            <a:r>
              <a:rPr lang="en-US" altLang="ko-KR" dirty="0" err="1">
                <a:solidFill>
                  <a:schemeClr val="accent6"/>
                </a:solidFill>
              </a:rPr>
              <a:t>MuseScore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가 설치된 💻노트북💻을 지참하시기 바랍니다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오늘 발표가 어땠는지 피드백 남겨주세요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217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2698B-8132-420E-9FC4-BA8A78A1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세미나 미리보기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5D2B-76FE-4039-82E2-302D9B53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멜로디부터 작곡하기란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화음</a:t>
            </a:r>
            <a:endParaRPr lang="en-US" altLang="ko-KR" dirty="0"/>
          </a:p>
          <a:p>
            <a:pPr lvl="1"/>
            <a:r>
              <a:rPr lang="ko-KR" altLang="en-US" dirty="0"/>
              <a:t>협화음</a:t>
            </a:r>
            <a:r>
              <a:rPr lang="en-US" altLang="ko-KR" dirty="0"/>
              <a:t>, </a:t>
            </a:r>
            <a:r>
              <a:rPr lang="ko-KR" altLang="en-US" dirty="0"/>
              <a:t>불협화음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화음의 종류</a:t>
            </a:r>
            <a:r>
              <a:rPr lang="en-US" altLang="ko-KR" dirty="0"/>
              <a:t> / </a:t>
            </a:r>
            <a:r>
              <a:rPr lang="ko-KR" altLang="en-US" dirty="0"/>
              <a:t>화음의 이름</a:t>
            </a:r>
            <a:endParaRPr lang="en-US" altLang="ko-KR" dirty="0"/>
          </a:p>
          <a:p>
            <a:pPr lvl="1"/>
            <a:r>
              <a:rPr lang="ko-KR" altLang="en-US" dirty="0"/>
              <a:t>불협화음의 기능과 효과</a:t>
            </a:r>
            <a:endParaRPr lang="en-US" altLang="ko-KR" dirty="0"/>
          </a:p>
          <a:p>
            <a:r>
              <a:rPr lang="ko-KR" altLang="en-US" dirty="0"/>
              <a:t>화음 찾기 실습</a:t>
            </a:r>
            <a:endParaRPr lang="en-US" altLang="ko-KR" dirty="0"/>
          </a:p>
          <a:p>
            <a:pPr lvl="1"/>
            <a:r>
              <a:rPr lang="ko-KR" altLang="en-US" dirty="0"/>
              <a:t>화음 이름 맞히기</a:t>
            </a:r>
            <a:endParaRPr lang="en-US" altLang="ko-KR" dirty="0"/>
          </a:p>
          <a:p>
            <a:pPr lvl="1"/>
            <a:r>
              <a:rPr lang="ko-KR" altLang="en-US" dirty="0"/>
              <a:t>잘 어울리는 화음을 찾는 방법</a:t>
            </a:r>
            <a:r>
              <a:rPr lang="en-US" altLang="ko-KR" dirty="0"/>
              <a:t> /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ko-KR" altLang="en-US" dirty="0" err="1"/>
              <a:t>단선율</a:t>
            </a:r>
            <a:r>
              <a:rPr lang="ko-KR" altLang="en-US" dirty="0"/>
              <a:t> 음악의 각 마디에 잘 어울리는 화음 찾기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9546B7-0449-47D7-B63F-1E222169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10" y="5613806"/>
            <a:ext cx="10170746" cy="814985"/>
          </a:xfrm>
          <a:prstGeom prst="rect">
            <a:avLst/>
          </a:prstGeom>
        </p:spPr>
      </p:pic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1900EE2B-C0AE-41BF-8BFB-A7156BD1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97" y="2057400"/>
            <a:ext cx="3837475" cy="29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B86E92-E720-441B-B22F-226A8384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가상악기 소리 맞추기 정답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EFC49D-EE05-4ECF-9F77-CC05C76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 퀴즈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en-US" altLang="ko-KR" dirty="0"/>
              <a:t>NWC</a:t>
            </a:r>
            <a:r>
              <a:rPr lang="ko-KR" altLang="en-US" dirty="0"/>
              <a:t>의 </a:t>
            </a:r>
            <a:r>
              <a:rPr lang="en-US" altLang="ko-KR" dirty="0"/>
              <a:t>Predefined Instruments </a:t>
            </a:r>
            <a:r>
              <a:rPr lang="ko-KR" altLang="en-US" dirty="0"/>
              <a:t>중 다음 소리의 악기를 찾아보세요</a:t>
            </a:r>
            <a:r>
              <a:rPr lang="en-US" altLang="ko-KR" dirty="0"/>
              <a:t>!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AA1FD7-CC30-9B43-4CE7-E5709B5022CF}"/>
              </a:ext>
            </a:extLst>
          </p:cNvPr>
          <p:cNvGraphicFramePr>
            <a:graphicFrameLocks noGrp="1"/>
          </p:cNvGraphicFramePr>
          <p:nvPr/>
        </p:nvGraphicFramePr>
        <p:xfrm>
          <a:off x="1315119" y="2711950"/>
          <a:ext cx="9528630" cy="3436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05726">
                  <a:extLst>
                    <a:ext uri="{9D8B030D-6E8A-4147-A177-3AD203B41FA5}">
                      <a16:colId xmlns:a16="http://schemas.microsoft.com/office/drawing/2014/main" val="3734960872"/>
                    </a:ext>
                  </a:extLst>
                </a:gridCol>
                <a:gridCol w="1905726">
                  <a:extLst>
                    <a:ext uri="{9D8B030D-6E8A-4147-A177-3AD203B41FA5}">
                      <a16:colId xmlns:a16="http://schemas.microsoft.com/office/drawing/2014/main" val="400120192"/>
                    </a:ext>
                  </a:extLst>
                </a:gridCol>
                <a:gridCol w="1905726">
                  <a:extLst>
                    <a:ext uri="{9D8B030D-6E8A-4147-A177-3AD203B41FA5}">
                      <a16:colId xmlns:a16="http://schemas.microsoft.com/office/drawing/2014/main" val="1778051511"/>
                    </a:ext>
                  </a:extLst>
                </a:gridCol>
                <a:gridCol w="1905726">
                  <a:extLst>
                    <a:ext uri="{9D8B030D-6E8A-4147-A177-3AD203B41FA5}">
                      <a16:colId xmlns:a16="http://schemas.microsoft.com/office/drawing/2014/main" val="3101079872"/>
                    </a:ext>
                  </a:extLst>
                </a:gridCol>
                <a:gridCol w="1905726">
                  <a:extLst>
                    <a:ext uri="{9D8B030D-6E8A-4147-A177-3AD203B41FA5}">
                      <a16:colId xmlns:a16="http://schemas.microsoft.com/office/drawing/2014/main" val="1963786793"/>
                    </a:ext>
                  </a:extLst>
                </a:gridCol>
              </a:tblGrid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35971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 Marimba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 Acoustic Guitar (nylon)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47. Timpani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 Church Organ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52. Choir Aahs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94237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2666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 Violin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73. Flute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 Glockenspiel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49. String Ensemble 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56. Trumpet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6864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5699"/>
                  </a:ext>
                </a:extLst>
              </a:tr>
              <a:tr h="50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 Lead 1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(square)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 Rhodes Piano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26. Electric Guitar (jazz)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88. Pad 1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(new age)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123. Bird Tweet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609248"/>
                  </a:ext>
                </a:extLst>
              </a:tr>
            </a:tbl>
          </a:graphicData>
        </a:graphic>
      </p:graphicFrame>
      <p:pic>
        <p:nvPicPr>
          <p:cNvPr id="7" name="12 Marimba">
            <a:hlinkClick r:id="" action="ppaction://media"/>
            <a:extLst>
              <a:ext uri="{FF2B5EF4-FFF2-40B4-BE49-F238E27FC236}">
                <a16:creationId xmlns:a16="http://schemas.microsoft.com/office/drawing/2014/main" id="{611D1043-9D98-BE68-AC24-3C9E7D016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036821" y="2721277"/>
            <a:ext cx="487363" cy="487363"/>
          </a:xfrm>
          <a:prstGeom prst="rect">
            <a:avLst/>
          </a:prstGeom>
        </p:spPr>
      </p:pic>
      <p:pic>
        <p:nvPicPr>
          <p:cNvPr id="9" name="24 Acoustic Guitar (nylon)">
            <a:hlinkClick r:id="" action="ppaction://media"/>
            <a:extLst>
              <a:ext uri="{FF2B5EF4-FFF2-40B4-BE49-F238E27FC236}">
                <a16:creationId xmlns:a16="http://schemas.microsoft.com/office/drawing/2014/main" id="{5D4655E8-99F1-2CC2-1D3F-86E7F634CC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936287" y="2721277"/>
            <a:ext cx="487363" cy="487363"/>
          </a:xfrm>
          <a:prstGeom prst="rect">
            <a:avLst/>
          </a:prstGeom>
        </p:spPr>
      </p:pic>
      <p:pic>
        <p:nvPicPr>
          <p:cNvPr id="10" name="47 Timpani">
            <a:hlinkClick r:id="" action="ppaction://media"/>
            <a:extLst>
              <a:ext uri="{FF2B5EF4-FFF2-40B4-BE49-F238E27FC236}">
                <a16:creationId xmlns:a16="http://schemas.microsoft.com/office/drawing/2014/main" id="{0EACB3F8-210C-819A-CA86-B1FA34605B3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35753" y="2721277"/>
            <a:ext cx="487363" cy="487363"/>
          </a:xfrm>
          <a:prstGeom prst="rect">
            <a:avLst/>
          </a:prstGeom>
        </p:spPr>
      </p:pic>
      <p:pic>
        <p:nvPicPr>
          <p:cNvPr id="11" name="19 Church Organ">
            <a:hlinkClick r:id="" action="ppaction://media"/>
            <a:extLst>
              <a:ext uri="{FF2B5EF4-FFF2-40B4-BE49-F238E27FC236}">
                <a16:creationId xmlns:a16="http://schemas.microsoft.com/office/drawing/2014/main" id="{1080995F-516D-B5BD-00B9-9F2FA4E0781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735219" y="2721277"/>
            <a:ext cx="487363" cy="487363"/>
          </a:xfrm>
          <a:prstGeom prst="rect">
            <a:avLst/>
          </a:prstGeom>
        </p:spPr>
      </p:pic>
      <p:pic>
        <p:nvPicPr>
          <p:cNvPr id="12" name="52 Choir Aahs">
            <a:hlinkClick r:id="" action="ppaction://media"/>
            <a:extLst>
              <a:ext uri="{FF2B5EF4-FFF2-40B4-BE49-F238E27FC236}">
                <a16:creationId xmlns:a16="http://schemas.microsoft.com/office/drawing/2014/main" id="{CFD4641E-307A-67AB-F6C5-866BF724C9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9634685" y="2721276"/>
            <a:ext cx="487363" cy="487363"/>
          </a:xfrm>
          <a:prstGeom prst="rect">
            <a:avLst/>
          </a:prstGeom>
        </p:spPr>
      </p:pic>
      <p:pic>
        <p:nvPicPr>
          <p:cNvPr id="13" name="40 Violin">
            <a:hlinkClick r:id="" action="ppaction://media"/>
            <a:extLst>
              <a:ext uri="{FF2B5EF4-FFF2-40B4-BE49-F238E27FC236}">
                <a16:creationId xmlns:a16="http://schemas.microsoft.com/office/drawing/2014/main" id="{17988E6A-06AF-C34F-93E8-F0F407B996A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036820" y="3870971"/>
            <a:ext cx="487363" cy="487363"/>
          </a:xfrm>
          <a:prstGeom prst="rect">
            <a:avLst/>
          </a:prstGeom>
        </p:spPr>
      </p:pic>
      <p:pic>
        <p:nvPicPr>
          <p:cNvPr id="14" name="73 Flute">
            <a:hlinkClick r:id="" action="ppaction://media"/>
            <a:extLst>
              <a:ext uri="{FF2B5EF4-FFF2-40B4-BE49-F238E27FC236}">
                <a16:creationId xmlns:a16="http://schemas.microsoft.com/office/drawing/2014/main" id="{D967A644-2859-5A20-583A-8288FAE1064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936287" y="3870971"/>
            <a:ext cx="487363" cy="487363"/>
          </a:xfrm>
          <a:prstGeom prst="rect">
            <a:avLst/>
          </a:prstGeom>
        </p:spPr>
      </p:pic>
      <p:pic>
        <p:nvPicPr>
          <p:cNvPr id="15" name="9 Glockenspiel">
            <a:hlinkClick r:id="" action="ppaction://media"/>
            <a:extLst>
              <a:ext uri="{FF2B5EF4-FFF2-40B4-BE49-F238E27FC236}">
                <a16:creationId xmlns:a16="http://schemas.microsoft.com/office/drawing/2014/main" id="{9EE264C0-BA8D-F18E-62F8-2D319D8EB40D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52318" y="3870971"/>
            <a:ext cx="487363" cy="487363"/>
          </a:xfrm>
          <a:prstGeom prst="rect">
            <a:avLst/>
          </a:prstGeom>
        </p:spPr>
      </p:pic>
      <p:pic>
        <p:nvPicPr>
          <p:cNvPr id="17" name="56 Trumpet">
            <a:hlinkClick r:id="" action="ppaction://media"/>
            <a:extLst>
              <a:ext uri="{FF2B5EF4-FFF2-40B4-BE49-F238E27FC236}">
                <a16:creationId xmlns:a16="http://schemas.microsoft.com/office/drawing/2014/main" id="{24C7EBC7-8EFE-2AFF-7A37-482866B03B6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9634685" y="3870970"/>
            <a:ext cx="487363" cy="487363"/>
          </a:xfrm>
          <a:prstGeom prst="rect">
            <a:avLst/>
          </a:prstGeom>
        </p:spPr>
      </p:pic>
      <p:pic>
        <p:nvPicPr>
          <p:cNvPr id="18" name="80 Lead 1 (square)">
            <a:hlinkClick r:id="" action="ppaction://media"/>
            <a:extLst>
              <a:ext uri="{FF2B5EF4-FFF2-40B4-BE49-F238E27FC236}">
                <a16:creationId xmlns:a16="http://schemas.microsoft.com/office/drawing/2014/main" id="{0CF13AE2-3C02-E614-CDF6-450B63952D49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036820" y="5022215"/>
            <a:ext cx="487363" cy="487363"/>
          </a:xfrm>
          <a:prstGeom prst="rect">
            <a:avLst/>
          </a:prstGeom>
        </p:spPr>
      </p:pic>
      <p:pic>
        <p:nvPicPr>
          <p:cNvPr id="19" name="4 Rhodes Piano">
            <a:hlinkClick r:id="" action="ppaction://media"/>
            <a:extLst>
              <a:ext uri="{FF2B5EF4-FFF2-40B4-BE49-F238E27FC236}">
                <a16:creationId xmlns:a16="http://schemas.microsoft.com/office/drawing/2014/main" id="{63D3020E-46ED-F9AF-4F5B-FFB6EA9AA85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936287" y="5022215"/>
            <a:ext cx="487363" cy="487363"/>
          </a:xfrm>
          <a:prstGeom prst="rect">
            <a:avLst/>
          </a:prstGeom>
        </p:spPr>
      </p:pic>
      <p:pic>
        <p:nvPicPr>
          <p:cNvPr id="20" name="88 Pad 1 (new age)">
            <a:hlinkClick r:id="" action="ppaction://media"/>
            <a:extLst>
              <a:ext uri="{FF2B5EF4-FFF2-40B4-BE49-F238E27FC236}">
                <a16:creationId xmlns:a16="http://schemas.microsoft.com/office/drawing/2014/main" id="{5AB928AA-0DF5-22EE-5C96-0AC72708F78C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735217" y="5020665"/>
            <a:ext cx="487363" cy="487363"/>
          </a:xfrm>
          <a:prstGeom prst="rect">
            <a:avLst/>
          </a:prstGeom>
        </p:spPr>
      </p:pic>
      <p:pic>
        <p:nvPicPr>
          <p:cNvPr id="21" name="123 Bird Tweet">
            <a:hlinkClick r:id="" action="ppaction://media"/>
            <a:extLst>
              <a:ext uri="{FF2B5EF4-FFF2-40B4-BE49-F238E27FC236}">
                <a16:creationId xmlns:a16="http://schemas.microsoft.com/office/drawing/2014/main" id="{69367206-4063-EF10-E66E-84A0E0D684A9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9634684" y="5020665"/>
            <a:ext cx="487363" cy="487363"/>
          </a:xfrm>
          <a:prstGeom prst="rect">
            <a:avLst/>
          </a:prstGeom>
        </p:spPr>
      </p:pic>
      <p:pic>
        <p:nvPicPr>
          <p:cNvPr id="22" name="26 Electric Guitar (jazz)">
            <a:hlinkClick r:id="" action="ppaction://media"/>
            <a:extLst>
              <a:ext uri="{FF2B5EF4-FFF2-40B4-BE49-F238E27FC236}">
                <a16:creationId xmlns:a16="http://schemas.microsoft.com/office/drawing/2014/main" id="{7C357BFD-231A-D82B-C20D-9844714FECF1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52318" y="5020664"/>
            <a:ext cx="487363" cy="487363"/>
          </a:xfrm>
          <a:prstGeom prst="rect">
            <a:avLst/>
          </a:prstGeom>
        </p:spPr>
      </p:pic>
      <p:pic>
        <p:nvPicPr>
          <p:cNvPr id="2" name="49 String Ensemble 2">
            <a:hlinkClick r:id="" action="ppaction://media"/>
            <a:extLst>
              <a:ext uri="{FF2B5EF4-FFF2-40B4-BE49-F238E27FC236}">
                <a16:creationId xmlns:a16="http://schemas.microsoft.com/office/drawing/2014/main" id="{49C84229-52E0-58A6-9917-0728B2A3F150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735216" y="38703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33F1C-A50A-0617-B270-471D1CA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악기 조합 맞추기 정답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69001-65F3-D1A7-6808-15455A82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 퀴즈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br>
              <a:rPr lang="en-US" altLang="ko-KR" dirty="0"/>
            </a:br>
            <a:r>
              <a:rPr lang="ko-KR" altLang="en-US" sz="2000" dirty="0"/>
              <a:t>제가 </a:t>
            </a:r>
            <a:r>
              <a:rPr lang="en-US" altLang="ko-KR" sz="2000" dirty="0"/>
              <a:t>NWC</a:t>
            </a:r>
            <a:r>
              <a:rPr lang="ko-KR" altLang="en-US" sz="2000" dirty="0"/>
              <a:t>로 작곡한 </a:t>
            </a:r>
            <a:r>
              <a:rPr lang="en-US" altLang="ko-KR" sz="2000" dirty="0">
                <a:solidFill>
                  <a:schemeClr val="accent4"/>
                </a:solidFill>
              </a:rPr>
              <a:t>“</a:t>
            </a:r>
            <a:r>
              <a:rPr lang="ko-KR" altLang="en-US" sz="2000" dirty="0">
                <a:solidFill>
                  <a:schemeClr val="accent4"/>
                </a:solidFill>
              </a:rPr>
              <a:t>방랑의 선율</a:t>
            </a:r>
            <a:r>
              <a:rPr lang="en-US" altLang="ko-KR" sz="2000" dirty="0">
                <a:solidFill>
                  <a:schemeClr val="accent4"/>
                </a:solidFill>
              </a:rPr>
              <a:t>.mp3”</a:t>
            </a:r>
            <a:r>
              <a:rPr lang="ko-KR" altLang="en-US" sz="2000" dirty="0"/>
              <a:t>에는</a:t>
            </a:r>
            <a:br>
              <a:rPr lang="en-US" altLang="ko-KR" sz="2000" dirty="0"/>
            </a:br>
            <a:r>
              <a:rPr lang="ko-KR" altLang="en-US" sz="2000" dirty="0"/>
              <a:t>네 가지 악기가 사용되었습니다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악보 </a:t>
            </a:r>
            <a:r>
              <a:rPr lang="en-US" altLang="ko-KR" sz="2000" dirty="0"/>
              <a:t>“</a:t>
            </a:r>
            <a:r>
              <a:rPr lang="ko-KR" altLang="en-US" sz="2000" dirty="0"/>
              <a:t>방랑의 선율</a:t>
            </a:r>
            <a:r>
              <a:rPr lang="en-US" altLang="ko-KR" sz="2000" dirty="0"/>
              <a:t>.pdf”</a:t>
            </a:r>
            <a:r>
              <a:rPr lang="ko-KR" altLang="en-US" sz="2000" dirty="0"/>
              <a:t>를 보면서 음악을 들어보세요</a:t>
            </a:r>
            <a:r>
              <a:rPr lang="en-US" altLang="ko-KR" sz="2000" dirty="0"/>
              <a:t>!</a:t>
            </a:r>
          </a:p>
          <a:p>
            <a:r>
              <a:rPr lang="ko-KR" altLang="en-US" dirty="0">
                <a:solidFill>
                  <a:schemeClr val="accent1"/>
                </a:solidFill>
              </a:rPr>
              <a:t>각 </a:t>
            </a:r>
            <a:r>
              <a:rPr lang="en-US" altLang="ko-KR" dirty="0">
                <a:solidFill>
                  <a:schemeClr val="accent1"/>
                </a:solidFill>
              </a:rPr>
              <a:t>staff</a:t>
            </a:r>
            <a:r>
              <a:rPr lang="ko-KR" altLang="en-US" dirty="0">
                <a:solidFill>
                  <a:schemeClr val="accent1"/>
                </a:solidFill>
              </a:rPr>
              <a:t>에 어떤 악기들이 쓰였는지 오른쪽 보기에서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찾아보세요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방랑의 선율">
            <a:hlinkClick r:id="" action="ppaction://media"/>
            <a:extLst>
              <a:ext uri="{FF2B5EF4-FFF2-40B4-BE49-F238E27FC236}">
                <a16:creationId xmlns:a16="http://schemas.microsoft.com/office/drawing/2014/main" id="{3F36A4C4-4F04-F499-E4E5-1179D77DC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3628" y="4742246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72BCF-84E5-87C2-3FAF-6097EF07D170}"/>
              </a:ext>
            </a:extLst>
          </p:cNvPr>
          <p:cNvSpPr txBox="1"/>
          <p:nvPr/>
        </p:nvSpPr>
        <p:spPr>
          <a:xfrm>
            <a:off x="8683509" y="440598"/>
            <a:ext cx="2481943" cy="59093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[</a:t>
            </a:r>
            <a:r>
              <a:rPr lang="ko-KR" altLang="en-US" sz="1400" b="1" dirty="0">
                <a:solidFill>
                  <a:schemeClr val="accent3"/>
                </a:solidFill>
              </a:rPr>
              <a:t>보기</a:t>
            </a:r>
            <a:r>
              <a:rPr lang="en-US" altLang="ko-KR" sz="1400" b="1" dirty="0">
                <a:solidFill>
                  <a:schemeClr val="accent3"/>
                </a:solidFill>
              </a:rPr>
              <a:t>]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Acoustic Grand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Rhodes Piano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Glockenspiel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Music Box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Marimba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Church Organ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Acoustic Guitar (nylon)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Electric Guitar (jazz)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Electric Bass (pick)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Violin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b="1" dirty="0">
                <a:solidFill>
                  <a:schemeClr val="accent4"/>
                </a:solidFill>
              </a:rPr>
              <a:t>Orchestral Harp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Timpani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b="1" dirty="0">
                <a:solidFill>
                  <a:schemeClr val="tx1"/>
                </a:solidFill>
              </a:rPr>
              <a:t>String Ensemble 2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Choir Aahs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Voice Oohs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Trumpet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b="1" dirty="0">
                <a:solidFill>
                  <a:schemeClr val="tx1"/>
                </a:solidFill>
              </a:rPr>
              <a:t>Oboe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b="1" dirty="0">
                <a:solidFill>
                  <a:schemeClr val="accent4"/>
                </a:solidFill>
              </a:rPr>
              <a:t>Flute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Ocarina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Lead 1 (square)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1 (new age)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Pad 5 (bowed)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FX 6 (goblins)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Banjo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tx2"/>
                </a:solidFill>
              </a:rPr>
              <a:t>Tinkle Bell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sz="1400" dirty="0">
                <a:solidFill>
                  <a:schemeClr val="accent1"/>
                </a:solidFill>
              </a:rPr>
              <a:t>Bird Tweet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076F67-34C0-B5C1-F049-399C0C937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495" y="4178527"/>
            <a:ext cx="6004877" cy="20076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9E472-4833-8BEE-48F1-D8CE7AFC442F}"/>
              </a:ext>
            </a:extLst>
          </p:cNvPr>
          <p:cNvSpPr/>
          <p:nvPr/>
        </p:nvSpPr>
        <p:spPr>
          <a:xfrm>
            <a:off x="2407299" y="4324574"/>
            <a:ext cx="722099" cy="1703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07A93-9C9D-90F9-CC89-7FB4D30EEB2C}"/>
              </a:ext>
            </a:extLst>
          </p:cNvPr>
          <p:cNvSpPr txBox="1"/>
          <p:nvPr/>
        </p:nvSpPr>
        <p:spPr>
          <a:xfrm>
            <a:off x="2360645" y="6055569"/>
            <a:ext cx="528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슬라이드 쇼로 보면 정답이 보입니다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328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8A5A4FA-329E-4B21-821F-C6343C26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2F676-CDB8-4FAF-A09E-113385B9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4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4379</TotalTime>
  <Words>3440</Words>
  <Application>Microsoft Office PowerPoint</Application>
  <PresentationFormat>와이드스크린</PresentationFormat>
  <Paragraphs>688</Paragraphs>
  <Slides>95</Slides>
  <Notes>0</Notes>
  <HiddenSlides>0</HiddenSlides>
  <MMClips>46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나눔손글씨 느릿느릿체</vt:lpstr>
      <vt:lpstr>맑은 고딕</vt:lpstr>
      <vt:lpstr>Cambria Math</vt:lpstr>
      <vt:lpstr>Corbel</vt:lpstr>
      <vt:lpstr>기본</vt:lpstr>
      <vt:lpstr>작곡 세미나</vt:lpstr>
      <vt:lpstr>컴퓨터 작곡의 장점</vt:lpstr>
      <vt:lpstr>컴퓨터 작곡의 장점</vt:lpstr>
      <vt:lpstr>컴퓨터 작곡의 장점</vt:lpstr>
      <vt:lpstr>오늘 할 일</vt:lpstr>
      <vt:lpstr>오늘 할 일</vt:lpstr>
      <vt:lpstr>오늘 할 일</vt:lpstr>
      <vt:lpstr>오늘 할 일</vt:lpstr>
      <vt:lpstr>3주차 세미나 참여자들의 피드백</vt:lpstr>
      <vt:lpstr>NWC 심화 사용법</vt:lpstr>
      <vt:lpstr>Insert 메뉴의 다양한 기능들</vt:lpstr>
      <vt:lpstr>PowerPoint 프레젠테이션</vt:lpstr>
      <vt:lpstr>Insert 메뉴 위에서부터 차례대로</vt:lpstr>
      <vt:lpstr>Multi-Measure Rest (MMR)</vt:lpstr>
      <vt:lpstr>Spacer</vt:lpstr>
      <vt:lpstr>PowerPoint 프레젠테이션</vt:lpstr>
      <vt:lpstr>Boundary Change</vt:lpstr>
      <vt:lpstr>Boundary Change</vt:lpstr>
      <vt:lpstr>Bar Line (Decorated)</vt:lpstr>
      <vt:lpstr>Clef</vt:lpstr>
      <vt:lpstr>Dynamic</vt:lpstr>
      <vt:lpstr>PowerPoint 프레젠테이션</vt:lpstr>
      <vt:lpstr>Dynamic Variance</vt:lpstr>
      <vt:lpstr>셈여림 변화와 velocity</vt:lpstr>
      <vt:lpstr>Flow Direction</vt:lpstr>
      <vt:lpstr>Key Signature</vt:lpstr>
      <vt:lpstr>Performance Style</vt:lpstr>
      <vt:lpstr>Special Ending</vt:lpstr>
      <vt:lpstr>Sustain Pedal</vt:lpstr>
      <vt:lpstr>Tempo</vt:lpstr>
      <vt:lpstr>Tempo Variance</vt:lpstr>
      <vt:lpstr>Text</vt:lpstr>
      <vt:lpstr>Time Signature</vt:lpstr>
      <vt:lpstr>PowerPoint 프레젠테이션</vt:lpstr>
      <vt:lpstr>Instrument Change</vt:lpstr>
      <vt:lpstr>Instrument Change</vt:lpstr>
      <vt:lpstr>Instrument Change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Multi-Point Controller (MPC)</vt:lpstr>
      <vt:lpstr>Multi-Point Controller (MPC)</vt:lpstr>
      <vt:lpstr>Multi-Point Controller (MPC)</vt:lpstr>
      <vt:lpstr>MPC Tempo</vt:lpstr>
      <vt:lpstr>Tempo 팁</vt:lpstr>
      <vt:lpstr>MPC Volume</vt:lpstr>
      <vt:lpstr>MPC Stereo Pan</vt:lpstr>
      <vt:lpstr>MPC Pitch Bend</vt:lpstr>
      <vt:lpstr>MPC Reverb</vt:lpstr>
      <vt:lpstr>Multi-Point Controller (MPC)</vt:lpstr>
      <vt:lpstr>PowerPoint 프레젠테이션</vt:lpstr>
      <vt:lpstr>NWC 심화 사용법</vt:lpstr>
      <vt:lpstr>Staff Properties</vt:lpstr>
      <vt:lpstr>타악기 전용 Staff</vt:lpstr>
      <vt:lpstr>PowerPoint 프레젠테이션</vt:lpstr>
      <vt:lpstr>타악기 악보 만들기</vt:lpstr>
      <vt:lpstr>타악기 악보 만들기</vt:lpstr>
      <vt:lpstr>NWC 심화 사용법</vt:lpstr>
      <vt:lpstr>Tools 메뉴의 다양한 기능들</vt:lpstr>
      <vt:lpstr>Audit 연습</vt:lpstr>
      <vt:lpstr>Audit 연습 (이어서)</vt:lpstr>
      <vt:lpstr>Audit</vt:lpstr>
      <vt:lpstr>Automatic Beam</vt:lpstr>
      <vt:lpstr>Transpose Staff</vt:lpstr>
      <vt:lpstr>Force Accidentals</vt:lpstr>
      <vt:lpstr>Options</vt:lpstr>
      <vt:lpstr>NWC 심화 사용법</vt:lpstr>
      <vt:lpstr>File 메뉴의 기능들</vt:lpstr>
      <vt:lpstr>Import MIDI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가상악기와 친해지기</vt:lpstr>
      <vt:lpstr>Sample 음악 들어보기</vt:lpstr>
      <vt:lpstr>PowerPoint 프레젠테이션</vt:lpstr>
      <vt:lpstr>Sample 음악 악기 해부하기</vt:lpstr>
      <vt:lpstr>가상악기 소리 맞추기</vt:lpstr>
      <vt:lpstr>악기 조합 맞추기</vt:lpstr>
      <vt:lpstr>악기 조합 분석하기 (보너스!)</vt:lpstr>
      <vt:lpstr>다음 세미나 공지</vt:lpstr>
      <vt:lpstr>다음 세미나는…</vt:lpstr>
      <vt:lpstr>4주차 세미나 미리보기</vt:lpstr>
      <vt:lpstr>가상악기 소리 맞추기 정답</vt:lpstr>
      <vt:lpstr>악기 조합 맞추기 정답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작곡 세미나 3주차</dc:title>
  <dc:creator>안단태</dc:creator>
  <cp:lastModifiedBy>단태 안</cp:lastModifiedBy>
  <cp:revision>193</cp:revision>
  <dcterms:created xsi:type="dcterms:W3CDTF">2018-09-25T08:53:20Z</dcterms:created>
  <dcterms:modified xsi:type="dcterms:W3CDTF">2024-08-13T03:09:22Z</dcterms:modified>
</cp:coreProperties>
</file>